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9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637EE-A7D3-299A-9116-8709B48F670A}" name="Daniela Bauloska" initials="DB" userId="Daniela Bauloska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CCFF"/>
    <a:srgbClr val="FF99CC"/>
    <a:srgbClr val="BDBDB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Podatoci_po_banki_2022_12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5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Podatoci_po_banki_2022_12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Podatoci_po_banki_2022_1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Osnovni_pokazateli_rabotenje_2004_2022_1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&#1083;&#1080;&#1082;&#1074;&#1080;&#1076;&#1085;&#1072;%20&#1072;&#1082;&#1090;&#1080;&#1074;&#1072;%20&#1080;%20&#1092;&#1080;&#1085;&#1072;&#1089;&#1080;&#1089;&#1082;&#1072;%20&#1080;&#1085;&#1090;&#1077;&#1088;&#1084;&#1072;&#1077;&#1076;&#1080;&#1112;&#1072;&#1094;&#1080;&#1112;&#1072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FSI_30_9_2022_MKD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&#1055;&#1088;&#1077;&#1079;&#1077;&#1085;&#1090;&#1072;&#1094;&#1080;&#1080;%20&#1058;&#1086;&#1085;&#1080;%20&#1052;&#1072;&#1112;&#1072;\6.&#1087;&#1086;&#1076;&#1072;&#1090;&#1086;&#1094;&#1080;%2031%2012%202022\FSI_30_9_2022_MKD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C73-499B-86AD-EBF34F252048}"/>
              </c:ext>
            </c:extLst>
          </c:dPt>
          <c:dPt>
            <c:idx val="1"/>
            <c:bubble3D val="0"/>
            <c:spPr>
              <a:solidFill>
                <a:schemeClr val="accent1">
                  <a:shade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C73-499B-86AD-EBF34F252048}"/>
              </c:ext>
            </c:extLst>
          </c:dPt>
          <c:dPt>
            <c:idx val="2"/>
            <c:bubble3D val="0"/>
            <c:spPr>
              <a:solidFill>
                <a:schemeClr val="accent1">
                  <a:shade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C73-499B-86AD-EBF34F252048}"/>
              </c:ext>
            </c:extLst>
          </c:dPt>
          <c:dPt>
            <c:idx val="3"/>
            <c:bubble3D val="0"/>
            <c:spPr>
              <a:solidFill>
                <a:schemeClr val="accent1">
                  <a:shade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C73-499B-86AD-EBF34F252048}"/>
              </c:ext>
            </c:extLst>
          </c:dPt>
          <c:dPt>
            <c:idx val="4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C73-499B-86AD-EBF34F252048}"/>
              </c:ext>
            </c:extLst>
          </c:dPt>
          <c:dPt>
            <c:idx val="5"/>
            <c:bubble3D val="0"/>
            <c:spPr>
              <a:solidFill>
                <a:schemeClr val="accent1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C73-499B-86AD-EBF34F252048}"/>
              </c:ext>
            </c:extLst>
          </c:dPt>
          <c:dPt>
            <c:idx val="6"/>
            <c:bubble3D val="0"/>
            <c:spPr>
              <a:solidFill>
                <a:schemeClr val="accent1">
                  <a:tint val="7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5C73-499B-86AD-EBF34F252048}"/>
              </c:ext>
            </c:extLst>
          </c:dPt>
          <c:dPt>
            <c:idx val="7"/>
            <c:bubble3D val="0"/>
            <c:spPr>
              <a:solidFill>
                <a:schemeClr val="accent1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5C73-499B-86AD-EBF34F252048}"/>
              </c:ext>
            </c:extLst>
          </c:dPt>
          <c:dPt>
            <c:idx val="8"/>
            <c:bubble3D val="0"/>
            <c:spPr>
              <a:solidFill>
                <a:schemeClr val="accent1">
                  <a:tint val="44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5C73-499B-86AD-EBF34F25204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shade val="44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B3907BF-1A64-40FE-8F0E-916F69669F78}" type="CATEGORYNAME">
                      <a:rPr lang="en-US"/>
                      <a:pPr>
                        <a:defRPr>
                          <a:solidFill>
                            <a:schemeClr val="accent1">
                              <a:shade val="44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24%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C73-499B-86AD-EBF34F25204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shade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838D306-5B99-41FC-B027-4681B1021A2A}" type="CATEGORYNAME">
                      <a:rPr lang="en-US"/>
                      <a:pPr>
                        <a:defRPr>
                          <a:solidFill>
                            <a:schemeClr val="accent1">
                              <a:shade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C73-499B-86AD-EBF34F252048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shade val="72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AFF470-0E46-4EB1-9EBF-34BB6D6DE690}" type="CATEGORYNAME">
                      <a:rPr lang="en-US"/>
                      <a:pPr>
                        <a:defRPr>
                          <a:solidFill>
                            <a:schemeClr val="accent1">
                              <a:shade val="72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C73-499B-86AD-EBF34F25204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shade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4D68DCE-981D-45B7-8ECB-76C169F88674}" type="CATEGORYNAME">
                      <a:rPr lang="en-US"/>
                      <a:pPr>
                        <a:defRPr>
                          <a:solidFill>
                            <a:schemeClr val="accent1">
                              <a:shade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shade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C73-499B-86AD-EBF34F252048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07F438-84DA-4FD5-BD54-0EFFB68F96B9}" type="CATEGORYNAME">
                      <a:rPr lang="en-US"/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C73-499B-86AD-EBF34F252048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tint val="86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31710E1-0D86-4FAE-8655-44566F4D7943}" type="CATEGORYNAME">
                      <a:rPr lang="en-US"/>
                      <a:pPr>
                        <a:defRPr>
                          <a:solidFill>
                            <a:schemeClr val="accent1">
                              <a:tint val="86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86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C73-499B-86AD-EBF34F252048}"/>
                </c:ext>
              </c:extLst>
            </c:dLbl>
            <c:dLbl>
              <c:idx val="6"/>
              <c:layout>
                <c:manualLayout>
                  <c:x val="1.1111111111111098E-2"/>
                  <c:y val="-3.1727077186732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7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C73-499B-86AD-EBF34F252048}"/>
                </c:ext>
              </c:extLst>
            </c:dLbl>
            <c:dLbl>
              <c:idx val="7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accent1">
                            <a:tint val="58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B19FC6C-6EFC-4CAC-A3BC-8AC481581C7C}" type="CATEGORYNAME">
                      <a:rPr lang="en-US"/>
                      <a:pPr>
                        <a:defRPr>
                          <a:solidFill>
                            <a:schemeClr val="accent1">
                              <a:tint val="58000"/>
                            </a:schemeClr>
                          </a:solidFill>
                        </a:defRPr>
                      </a:pPr>
                      <a:t>[CATEGORY NAME]</a:t>
                    </a:fld>
                    <a:r>
                      <a:rPr lang="en-US" baseline="0" dirty="0"/>
                      <a:t>
19%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58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5C73-499B-86AD-EBF34F252048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>
                          <a:tint val="44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1-5C73-499B-86AD-EBF34F2520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анг!$A$1:$A$9</c:f>
              <c:strCache>
                <c:ptCount val="9"/>
                <c:pt idx="0">
                  <c:v>Greece</c:v>
                </c:pt>
                <c:pt idx="1">
                  <c:v>Slovenia</c:v>
                </c:pt>
                <c:pt idx="2">
                  <c:v>Austria</c:v>
                </c:pt>
                <c:pt idx="3">
                  <c:v>Germany</c:v>
                </c:pt>
                <c:pt idx="4">
                  <c:v>Turkey</c:v>
                </c:pt>
                <c:pt idx="5">
                  <c:v>Bulgaria</c:v>
                </c:pt>
                <c:pt idx="6">
                  <c:v>Switzerland</c:v>
                </c:pt>
                <c:pt idx="7">
                  <c:v>domestic shareholders</c:v>
                </c:pt>
                <c:pt idx="8">
                  <c:v>state owned</c:v>
                </c:pt>
              </c:strCache>
            </c:strRef>
          </c:cat>
          <c:val>
            <c:numRef>
              <c:f>анг!$B$1:$B$9</c:f>
              <c:numCache>
                <c:formatCode>0.0</c:formatCode>
                <c:ptCount val="9"/>
                <c:pt idx="0">
                  <c:v>22.6</c:v>
                </c:pt>
                <c:pt idx="1">
                  <c:v>18.2</c:v>
                </c:pt>
                <c:pt idx="2">
                  <c:v>10.6</c:v>
                </c:pt>
                <c:pt idx="3">
                  <c:v>3.8</c:v>
                </c:pt>
                <c:pt idx="4">
                  <c:v>13.5</c:v>
                </c:pt>
                <c:pt idx="5">
                  <c:v>5.9</c:v>
                </c:pt>
                <c:pt idx="6">
                  <c:v>0.8</c:v>
                </c:pt>
                <c:pt idx="7">
                  <c:v>20.8</c:v>
                </c:pt>
                <c:pt idx="8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C73-499B-86AD-EBF34F25204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u="none" strike="noStrike" baseline="0" dirty="0">
                <a:solidFill>
                  <a:srgbClr val="002060"/>
                </a:solidFill>
              </a:rPr>
              <a:t>Loans - 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US" sz="1000" b="1" i="0" u="none" strike="noStrike" baseline="0" dirty="0">
                <a:solidFill>
                  <a:srgbClr val="002060"/>
                </a:solidFill>
              </a:rPr>
              <a:t>households</a:t>
            </a:r>
            <a:endParaRPr lang="en-US" sz="1000" b="1" dirty="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'12.2010-9.2021'!$GA$33</c:f>
              <c:strCache>
                <c:ptCount val="1"/>
                <c:pt idx="0">
                  <c:v>30.09.2021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Pt>
            <c:idx val="0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47-4083-A4BF-E0EA5A4E1FE8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47-4083-A4BF-E0EA5A4E1FE8}"/>
              </c:ext>
            </c:extLst>
          </c:dPt>
          <c:dPt>
            <c:idx val="2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47-4083-A4BF-E0EA5A4E1F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real estate loans</a:t>
                    </a:r>
                    <a:r>
                      <a:rPr lang="en-US" baseline="0" dirty="0"/>
                      <a:t>
 33 %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867056174296817"/>
                      <c:h val="0.268709667532533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9647-4083-A4BF-E0EA5A4E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GB" dirty="0"/>
                      <a:t>Credit cards &amp;</a:t>
                    </a:r>
                    <a:r>
                      <a:rPr lang="en-GB" baseline="0" dirty="0"/>
                      <a:t> consumer loans
65 %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49426622109127"/>
                      <c:h val="0.33129487818342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9647-4083-A4BF-E0EA5A4E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Car loans
0,16%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150031167274908"/>
                      <c:h val="0.204812397958147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9647-4083-A4BF-E0EA5A4E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'12.2010-9.2021'!$FZ$34:$FZ$36</c:f>
              <c:strCache>
                <c:ptCount val="3"/>
                <c:pt idx="0">
                  <c:v>Стамбени кредити</c:v>
                </c:pt>
                <c:pt idx="1">
                  <c:v>Картички и потрошувачки кредити</c:v>
                </c:pt>
                <c:pt idx="2">
                  <c:v>автомобилски кредити</c:v>
                </c:pt>
              </c:strCache>
            </c:strRef>
          </c:cat>
          <c:val>
            <c:numRef>
              <c:f>'12.2010-9.2021'!$GA$34:$GA$36</c:f>
              <c:numCache>
                <c:formatCode>0.0%</c:formatCode>
                <c:ptCount val="3"/>
                <c:pt idx="0" formatCode="0.00%">
                  <c:v>0.30889098450713698</c:v>
                </c:pt>
                <c:pt idx="1">
                  <c:v>0.67088072737990112</c:v>
                </c:pt>
                <c:pt idx="2" formatCode="0.00%">
                  <c:v>1.1669101711402723E-3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47-4083-A4BF-E0EA5A4E1FE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LOANS</a:t>
            </a:r>
            <a:endParaRPr lang="mk-MK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'31.12.2022'!$R$20</c:f>
              <c:strCache>
                <c:ptCount val="1"/>
                <c:pt idx="0">
                  <c:v>Кредити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'31.12.2022'!$S$19:$W$19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'31.12.2022'!$S$20:$W$20</c:f>
              <c:numCache>
                <c:formatCode>#,##0</c:formatCode>
                <c:ptCount val="5"/>
                <c:pt idx="0">
                  <c:v>383627</c:v>
                </c:pt>
                <c:pt idx="1">
                  <c:v>393812</c:v>
                </c:pt>
                <c:pt idx="2">
                  <c:v>404440</c:v>
                </c:pt>
                <c:pt idx="3">
                  <c:v>411696</c:v>
                </c:pt>
                <c:pt idx="4">
                  <c:v>422522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45-4D43-A184-390F87C73AA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099577872"/>
        <c:axId val="178138464"/>
      </c:lineChart>
      <c:catAx>
        <c:axId val="2099577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38464"/>
        <c:crosses val="autoZero"/>
        <c:auto val="1"/>
        <c:lblAlgn val="ctr"/>
        <c:lblOffset val="100"/>
        <c:noMultiLvlLbl val="0"/>
      </c:catAx>
      <c:valAx>
        <c:axId val="17813846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2099577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GB" sz="1100" dirty="0">
                <a:latin typeface="+mn-lt"/>
              </a:rPr>
              <a:t>Credit portfolio</a:t>
            </a:r>
            <a:endParaRPr lang="en-US" sz="1100" dirty="0">
              <a:latin typeface="+mn-lt"/>
            </a:endParaRPr>
          </a:p>
        </c:rich>
      </c:tx>
      <c:layout>
        <c:manualLayout>
          <c:xMode val="edge"/>
          <c:yMode val="edge"/>
          <c:x val="0.3476248906386701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'30.09.2022'!$U$8</c:f>
              <c:strCache>
                <c:ptCount val="1"/>
                <c:pt idx="0">
                  <c:v>non.fin.com.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'30.09.2022'!$V$7:$Z$7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'30.09.2022'!$V$8:$Z$8</c:f>
              <c:numCache>
                <c:formatCode>0.00%</c:formatCode>
                <c:ptCount val="5"/>
                <c:pt idx="0">
                  <c:v>0.47869158445500021</c:v>
                </c:pt>
                <c:pt idx="1">
                  <c:v>0.48377377474416516</c:v>
                </c:pt>
                <c:pt idx="2">
                  <c:v>0.48418692600230367</c:v>
                </c:pt>
                <c:pt idx="3">
                  <c:v>0.47956807964598896</c:v>
                </c:pt>
                <c:pt idx="4">
                  <c:v>0.48570000000000002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3A-4420-A215-F9CEE2F48DAC}"/>
            </c:ext>
          </c:extLst>
        </c:ser>
        <c:ser>
          <c:idx val="1"/>
          <c:order val="1"/>
          <c:tx>
            <c:strRef>
              <c:f>'30.09.2022'!$U$9</c:f>
              <c:strCache>
                <c:ptCount val="1"/>
                <c:pt idx="0">
                  <c:v>housholds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'30.09.2022'!$V$7:$Z$7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'30.09.2022'!$V$9:$Z$9</c:f>
              <c:numCache>
                <c:formatCode>0.00%</c:formatCode>
                <c:ptCount val="5"/>
                <c:pt idx="0">
                  <c:v>0.51134881984770619</c:v>
                </c:pt>
                <c:pt idx="1">
                  <c:v>0.50656833453032035</c:v>
                </c:pt>
                <c:pt idx="2">
                  <c:v>0.50662561219308233</c:v>
                </c:pt>
                <c:pt idx="3">
                  <c:v>0.50569422846445766</c:v>
                </c:pt>
                <c:pt idx="4">
                  <c:v>0.50019999999999998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3A-4420-A215-F9CEE2F48DA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786971312"/>
        <c:axId val="1786961328"/>
      </c:lineChart>
      <c:catAx>
        <c:axId val="1786971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961328"/>
        <c:crosses val="autoZero"/>
        <c:auto val="1"/>
        <c:lblAlgn val="ctr"/>
        <c:lblOffset val="100"/>
        <c:noMultiLvlLbl val="0"/>
      </c:catAx>
      <c:valAx>
        <c:axId val="178696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97131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baseline="0">
                <a:effectLst/>
              </a:rPr>
              <a:t>Loan concentration by economic activity</a:t>
            </a:r>
            <a:endParaRPr lang="en-US" sz="10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Sheet1!$GP$5</c:f>
              <c:strCache>
                <c:ptCount val="1"/>
                <c:pt idx="0">
                  <c:v> 12/2021 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Sheet1!$GO$6:$GO$10</c:f>
              <c:strCache>
                <c:ptCount val="5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</c:strCache>
            </c:strRef>
          </c:cat>
          <c:val>
            <c:numRef>
              <c:f>Sheet1!$GP$6:$GP$10</c:f>
              <c:numCache>
                <c:formatCode>_(* #,##0_);_(* \(#,##0\);_(* "-"??_);_(@_)</c:formatCode>
                <c:ptCount val="5"/>
                <c:pt idx="0">
                  <c:v>52722</c:v>
                </c:pt>
                <c:pt idx="1">
                  <c:v>38192</c:v>
                </c:pt>
                <c:pt idx="2">
                  <c:v>10277</c:v>
                </c:pt>
                <c:pt idx="3">
                  <c:v>76884</c:v>
                </c:pt>
                <c:pt idx="4">
                  <c:v>15998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63-49EB-A4A5-CFB9C91F28F4}"/>
            </c:ext>
          </c:extLst>
        </c:ser>
        <c:ser>
          <c:idx val="1"/>
          <c:order val="1"/>
          <c:tx>
            <c:strRef>
              <c:f>Sheet1!$GQ$5</c:f>
              <c:strCache>
                <c:ptCount val="1"/>
                <c:pt idx="0">
                  <c:v> 03/2022 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Sheet1!$GO$6:$GO$10</c:f>
              <c:strCache>
                <c:ptCount val="5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</c:strCache>
            </c:strRef>
          </c:cat>
          <c:val>
            <c:numRef>
              <c:f>Sheet1!$GQ$6:$GQ$10</c:f>
              <c:numCache>
                <c:formatCode>_(* #,##0_);_(* \(#,##0\);_(* "-"??_);_(@_)</c:formatCode>
                <c:ptCount val="5"/>
                <c:pt idx="0">
                  <c:v>57391</c:v>
                </c:pt>
                <c:pt idx="1">
                  <c:v>40039</c:v>
                </c:pt>
                <c:pt idx="2">
                  <c:v>11660</c:v>
                </c:pt>
                <c:pt idx="3">
                  <c:v>75540</c:v>
                </c:pt>
                <c:pt idx="4">
                  <c:v>14644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63-49EB-A4A5-CFB9C91F28F4}"/>
            </c:ext>
          </c:extLst>
        </c:ser>
        <c:ser>
          <c:idx val="2"/>
          <c:order val="2"/>
          <c:tx>
            <c:strRef>
              <c:f>Sheet1!$GR$5</c:f>
              <c:strCache>
                <c:ptCount val="1"/>
                <c:pt idx="0">
                  <c:v> 06/2022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Sheet1!$GO$6:$GO$10</c:f>
              <c:strCache>
                <c:ptCount val="5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</c:strCache>
            </c:strRef>
          </c:cat>
          <c:val>
            <c:numRef>
              <c:f>Sheet1!$GR$6:$GR$10</c:f>
              <c:numCache>
                <c:formatCode>_(* #,##0_);_(* \(#,##0\);_(* "-"??_);_(@_)</c:formatCode>
                <c:ptCount val="5"/>
                <c:pt idx="0">
                  <c:v>56570</c:v>
                </c:pt>
                <c:pt idx="1">
                  <c:v>39717</c:v>
                </c:pt>
                <c:pt idx="2">
                  <c:v>14018</c:v>
                </c:pt>
                <c:pt idx="3">
                  <c:v>76939</c:v>
                </c:pt>
                <c:pt idx="4">
                  <c:v>15222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63-49EB-A4A5-CFB9C91F28F4}"/>
            </c:ext>
          </c:extLst>
        </c:ser>
        <c:ser>
          <c:idx val="3"/>
          <c:order val="3"/>
          <c:tx>
            <c:strRef>
              <c:f>Sheet1!$GS$5</c:f>
              <c:strCache>
                <c:ptCount val="1"/>
                <c:pt idx="0">
                  <c:v> 09/2022 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Sheet1!$GO$6:$GO$10</c:f>
              <c:strCache>
                <c:ptCount val="5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</c:strCache>
            </c:strRef>
          </c:cat>
          <c:val>
            <c:numRef>
              <c:f>Sheet1!$GS$6:$GS$10</c:f>
              <c:numCache>
                <c:formatCode>_(* #,##0_);_(* \(#,##0\);_(* "-"??_);_(@_)</c:formatCode>
                <c:ptCount val="5"/>
                <c:pt idx="0">
                  <c:v>55843</c:v>
                </c:pt>
                <c:pt idx="1">
                  <c:v>40117</c:v>
                </c:pt>
                <c:pt idx="2">
                  <c:v>15772</c:v>
                </c:pt>
                <c:pt idx="3">
                  <c:v>77340</c:v>
                </c:pt>
                <c:pt idx="4">
                  <c:v>15883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63-49EB-A4A5-CFB9C91F28F4}"/>
            </c:ext>
          </c:extLst>
        </c:ser>
        <c:ser>
          <c:idx val="4"/>
          <c:order val="4"/>
          <c:tx>
            <c:strRef>
              <c:f>Sheet1!$GT$5</c:f>
              <c:strCache>
                <c:ptCount val="1"/>
                <c:pt idx="0">
                  <c:v> 12/2022 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Sheet1!$GO$6:$GO$10</c:f>
              <c:strCache>
                <c:ptCount val="5"/>
                <c:pt idx="0">
                  <c:v>Industry</c:v>
                </c:pt>
                <c:pt idx="1">
                  <c:v>Construction</c:v>
                </c:pt>
                <c:pt idx="2">
                  <c:v>Electricity, gas, steam and air conditioning supply</c:v>
                </c:pt>
                <c:pt idx="3">
                  <c:v>Trade</c:v>
                </c:pt>
                <c:pt idx="4">
                  <c:v>Transport and storage</c:v>
                </c:pt>
              </c:strCache>
            </c:strRef>
          </c:cat>
          <c:val>
            <c:numRef>
              <c:f>Sheet1!$GT$6:$GT$10</c:f>
              <c:numCache>
                <c:formatCode>_(* #,##0_);_(* \(#,##0\);_(* "-"??_);_(@_)</c:formatCode>
                <c:ptCount val="5"/>
                <c:pt idx="0">
                  <c:v>50415</c:v>
                </c:pt>
                <c:pt idx="1">
                  <c:v>40073</c:v>
                </c:pt>
                <c:pt idx="2">
                  <c:v>16233</c:v>
                </c:pt>
                <c:pt idx="3">
                  <c:v>81170</c:v>
                </c:pt>
                <c:pt idx="4">
                  <c:v>16867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63-49EB-A4A5-CFB9C91F28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15388927"/>
        <c:axId val="1015386847"/>
      </c:barChart>
      <c:catAx>
        <c:axId val="1015388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386847"/>
        <c:crosses val="autoZero"/>
        <c:auto val="1"/>
        <c:lblAlgn val="r"/>
        <c:lblOffset val="100"/>
        <c:noMultiLvlLbl val="0"/>
      </c:catAx>
      <c:valAx>
        <c:axId val="101538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5388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rgbClr val="002060"/>
                </a:solidFill>
              </a:rPr>
              <a:t>Non-performing loans </a:t>
            </a:r>
            <a:r>
              <a:rPr lang="en-GB" sz="1400">
                <a:solidFill>
                  <a:srgbClr val="002060"/>
                </a:solidFill>
              </a:rPr>
              <a:t>NPL</a:t>
            </a:r>
            <a:endParaRPr lang="en-US" sz="1400">
              <a:solidFill>
                <a:srgbClr val="00206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'НК  ВК'!$A$5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'НК  ВК'!$B$4:$BV$4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  ВК'!$B$5:$BV$5</c:f>
            </c:numRef>
          </c:val>
          <c:smooth val="0"/>
          <c:extLst>
            <c:ext xmlns:c16="http://schemas.microsoft.com/office/drawing/2014/chart" uri="{C3380CC4-5D6E-409C-BE32-E72D297353CC}">
              <c16:uniqueId val="{00000000-A7A7-4054-BF14-E275FDC460E9}"/>
            </c:ext>
          </c:extLst>
        </c:ser>
        <c:ser>
          <c:idx val="1"/>
          <c:order val="1"/>
          <c:tx>
            <c:strRef>
              <c:f>'НК  ВК'!$A$6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'НК  ВК'!$B$4:$BV$4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  ВК'!$B$6:$BV$6</c:f>
            </c:numRef>
          </c:val>
          <c:smooth val="0"/>
          <c:extLst>
            <c:ext xmlns:c16="http://schemas.microsoft.com/office/drawing/2014/chart" uri="{C3380CC4-5D6E-409C-BE32-E72D297353CC}">
              <c16:uniqueId val="{00000001-A7A7-4054-BF14-E275FDC460E9}"/>
            </c:ext>
          </c:extLst>
        </c:ser>
        <c:ser>
          <c:idx val="2"/>
          <c:order val="2"/>
          <c:tx>
            <c:strRef>
              <c:f>'НК  ВК'!$A$7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'НК  ВК'!$B$4:$BV$4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  ВК'!$B$7:$BV$7</c:f>
            </c:numRef>
          </c:val>
          <c:smooth val="0"/>
          <c:extLst>
            <c:ext xmlns:c16="http://schemas.microsoft.com/office/drawing/2014/chart" uri="{C3380CC4-5D6E-409C-BE32-E72D297353CC}">
              <c16:uniqueId val="{00000002-A7A7-4054-BF14-E275FDC460E9}"/>
            </c:ext>
          </c:extLst>
        </c:ser>
        <c:ser>
          <c:idx val="3"/>
          <c:order val="3"/>
          <c:tx>
            <c:strRef>
              <c:f>'НК  ВК'!$A$8</c:f>
              <c:strCache>
                <c:ptCount val="1"/>
                <c:pt idx="0">
                  <c:v>Нефункционални кредити / Вкупни кредити 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'НК  ВК'!$B$4:$BV$4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  ВК'!$B$8:$BV$8</c:f>
              <c:numCache>
                <c:formatCode>0.00%</c:formatCode>
                <c:ptCount val="5"/>
                <c:pt idx="0">
                  <c:v>3.2348578494994187E-2</c:v>
                </c:pt>
                <c:pt idx="1">
                  <c:v>3.0856505283060078E-2</c:v>
                </c:pt>
                <c:pt idx="2">
                  <c:v>3.2416264780318137E-2</c:v>
                </c:pt>
                <c:pt idx="3">
                  <c:v>3.3081577876636639E-2</c:v>
                </c:pt>
                <c:pt idx="4">
                  <c:v>2.8871341933669789E-2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7A7-4054-BF14-E275FDC460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32026320"/>
        <c:axId val="2134117488"/>
      </c:lineChart>
      <c:catAx>
        <c:axId val="213202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4117488"/>
        <c:crosses val="autoZero"/>
        <c:auto val="1"/>
        <c:lblAlgn val="ctr"/>
        <c:lblOffset val="100"/>
        <c:noMultiLvlLbl val="0"/>
      </c:catAx>
      <c:valAx>
        <c:axId val="213411748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2026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NPL Coverage</a:t>
            </a:r>
            <a:endParaRPr lang="mk-MK" sz="1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'ИВ НК'!$A$5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'ИВ НК'!$B$4:$BE$4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'ИВ НК'!$B$5:$BE$5</c:f>
            </c:numRef>
          </c:val>
          <c:smooth val="0"/>
          <c:extLst>
            <c:ext xmlns:c16="http://schemas.microsoft.com/office/drawing/2014/chart" uri="{C3380CC4-5D6E-409C-BE32-E72D297353CC}">
              <c16:uniqueId val="{00000000-F18B-461F-BB8D-9A666B468493}"/>
            </c:ext>
          </c:extLst>
        </c:ser>
        <c:ser>
          <c:idx val="1"/>
          <c:order val="1"/>
          <c:tx>
            <c:strRef>
              <c:f>'ИВ НК'!$A$6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'ИВ НК'!$B$4:$BE$4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'ИВ НК'!$B$6:$BE$6</c:f>
            </c:numRef>
          </c:val>
          <c:smooth val="0"/>
          <c:extLst>
            <c:ext xmlns:c16="http://schemas.microsoft.com/office/drawing/2014/chart" uri="{C3380CC4-5D6E-409C-BE32-E72D297353CC}">
              <c16:uniqueId val="{00000001-F18B-461F-BB8D-9A666B468493}"/>
            </c:ext>
          </c:extLst>
        </c:ser>
        <c:ser>
          <c:idx val="2"/>
          <c:order val="2"/>
          <c:tx>
            <c:strRef>
              <c:f>'ИВ НК'!$A$7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'ИВ НК'!$B$4:$BE$4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'ИВ НК'!$B$7:$BE$7</c:f>
            </c:numRef>
          </c:val>
          <c:smooth val="0"/>
          <c:extLst>
            <c:ext xmlns:c16="http://schemas.microsoft.com/office/drawing/2014/chart" uri="{C3380CC4-5D6E-409C-BE32-E72D297353CC}">
              <c16:uniqueId val="{00000002-F18B-461F-BB8D-9A666B468493}"/>
            </c:ext>
          </c:extLst>
        </c:ser>
        <c:ser>
          <c:idx val="3"/>
          <c:order val="3"/>
          <c:tx>
            <c:strRef>
              <c:f>'ИВ НК'!$A$8</c:f>
              <c:strCache>
                <c:ptCount val="1"/>
                <c:pt idx="0">
                  <c:v>Покриеност на нефункционалните кредити со исправката на вредност за нефункционални кредити (нефинансиски субјекти)</c:v>
                </c:pt>
              </c:strCache>
            </c:strRef>
          </c:tx>
          <c:spPr>
            <a:ln w="317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'ИВ НК'!$B$4:$BE$4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'ИВ НК'!$B$8:$BE$8</c:f>
              <c:numCache>
                <c:formatCode>0.00%</c:formatCode>
                <c:ptCount val="5"/>
                <c:pt idx="0">
                  <c:v>0.66279528426735079</c:v>
                </c:pt>
                <c:pt idx="1">
                  <c:v>0.66436591370044984</c:v>
                </c:pt>
                <c:pt idx="2">
                  <c:v>0.65968574207381736</c:v>
                </c:pt>
                <c:pt idx="3">
                  <c:v>0.67613673200731272</c:v>
                </c:pt>
                <c:pt idx="4">
                  <c:v>0.69378846386845383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18B-461F-BB8D-9A666B46849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895022448"/>
        <c:axId val="1969863344"/>
      </c:lineChart>
      <c:catAx>
        <c:axId val="1895022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9863344"/>
        <c:crosses val="autoZero"/>
        <c:auto val="1"/>
        <c:lblAlgn val="ctr"/>
        <c:lblOffset val="100"/>
        <c:noMultiLvlLbl val="0"/>
      </c:catAx>
      <c:valAx>
        <c:axId val="196986334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502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GB" sz="1200" dirty="0">
                <a:solidFill>
                  <a:srgbClr val="002060"/>
                </a:solidFill>
                <a:latin typeface="+mn-lt"/>
              </a:rPr>
              <a:t>Capital adequacy ratio</a:t>
            </a:r>
            <a:endParaRPr lang="ru-RU" sz="1200" dirty="0">
              <a:solidFill>
                <a:srgbClr val="002060"/>
              </a:solidFill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'Адекватност на капиталот'!$A$5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1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'Адекватност на капиталот'!$B$4:$BV$4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'Адекватност на капиталот'!$B$5:$BV$5</c:f>
            </c:numRef>
          </c:val>
          <c:smooth val="0"/>
          <c:extLst>
            <c:ext xmlns:c16="http://schemas.microsoft.com/office/drawing/2014/chart" uri="{C3380CC4-5D6E-409C-BE32-E72D297353CC}">
              <c16:uniqueId val="{00000000-80FD-4CD6-B751-6B7201EE4B4D}"/>
            </c:ext>
          </c:extLst>
        </c:ser>
        <c:ser>
          <c:idx val="1"/>
          <c:order val="1"/>
          <c:tx>
            <c:strRef>
              <c:f>'Адекватност на капиталот'!$A$6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'Адекватност на капиталот'!$B$4:$BV$4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'Адекватност на капиталот'!$B$6:$BV$6</c:f>
            </c:numRef>
          </c:val>
          <c:smooth val="0"/>
          <c:extLst>
            <c:ext xmlns:c16="http://schemas.microsoft.com/office/drawing/2014/chart" uri="{C3380CC4-5D6E-409C-BE32-E72D297353CC}">
              <c16:uniqueId val="{00000001-80FD-4CD6-B751-6B7201EE4B4D}"/>
            </c:ext>
          </c:extLst>
        </c:ser>
        <c:ser>
          <c:idx val="2"/>
          <c:order val="2"/>
          <c:tx>
            <c:strRef>
              <c:f>'Адекватност на капиталот'!$A$7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'Адекватност на капиталот'!$B$4:$BV$4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'Адекватност на капиталот'!$B$7:$BV$7</c:f>
            </c:numRef>
          </c:val>
          <c:smooth val="0"/>
          <c:extLst>
            <c:ext xmlns:c16="http://schemas.microsoft.com/office/drawing/2014/chart" uri="{C3380CC4-5D6E-409C-BE32-E72D297353CC}">
              <c16:uniqueId val="{00000002-80FD-4CD6-B751-6B7201EE4B4D}"/>
            </c:ext>
          </c:extLst>
        </c:ser>
        <c:ser>
          <c:idx val="3"/>
          <c:order val="3"/>
          <c:tx>
            <c:strRef>
              <c:f>'Адекватност на капиталот'!$A$8</c:f>
              <c:strCache>
                <c:ptCount val="1"/>
                <c:pt idx="0">
                  <c:v>Стапка на адекватност на капиталот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'Адекватност на капиталот'!$B$4:$BV$4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'Адекватност на капиталот'!$B$8:$BV$8</c:f>
              <c:numCache>
                <c:formatCode>0.00%</c:formatCode>
                <c:ptCount val="5"/>
                <c:pt idx="0">
                  <c:v>0.17314068341155955</c:v>
                </c:pt>
                <c:pt idx="1">
                  <c:v>0.16996086909040123</c:v>
                </c:pt>
                <c:pt idx="2">
                  <c:v>0.17296577883213107</c:v>
                </c:pt>
                <c:pt idx="3">
                  <c:v>0.17713075061815223</c:v>
                </c:pt>
                <c:pt idx="4">
                  <c:v>0.17720295035356229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0FD-4CD6-B751-6B7201EE4B4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66671696"/>
        <c:axId val="459665488"/>
      </c:lineChart>
      <c:catAx>
        <c:axId val="766671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665488"/>
        <c:crosses val="autoZero"/>
        <c:auto val="1"/>
        <c:lblAlgn val="ctr"/>
        <c:lblOffset val="100"/>
        <c:noMultiLvlLbl val="0"/>
      </c:catAx>
      <c:valAx>
        <c:axId val="45966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667169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pPr>
            <a:r>
              <a:rPr lang="en-GB" sz="1100" b="1" i="0" cap="all" baseline="0" dirty="0">
                <a:solidFill>
                  <a:srgbClr val="002060"/>
                </a:solidFill>
                <a:effectLst/>
                <a:latin typeface="+mn-lt"/>
              </a:rPr>
              <a:t>Liabilities structure</a:t>
            </a:r>
            <a:endParaRPr lang="en-US" sz="1100" dirty="0">
              <a:solidFill>
                <a:srgbClr val="002060"/>
              </a:solidFill>
              <a:effectLst/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rgbClr val="002060"/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Sheet3!$I$2</c:f>
              <c:strCache>
                <c:ptCount val="1"/>
                <c:pt idx="0">
                  <c:v>Deposits'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Sheet3!$J$1:$N$1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Sheet3!$J$2:$N$2</c:f>
              <c:numCache>
                <c:formatCode>0%</c:formatCode>
                <c:ptCount val="5"/>
                <c:pt idx="0">
                  <c:v>0.73409888736835838</c:v>
                </c:pt>
                <c:pt idx="1">
                  <c:v>0.71497308040656138</c:v>
                </c:pt>
                <c:pt idx="2">
                  <c:v>0.70761104881768455</c:v>
                </c:pt>
                <c:pt idx="3">
                  <c:v>0.71449024428837471</c:v>
                </c:pt>
                <c:pt idx="4">
                  <c:v>0.72188730809420465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A0-439F-A350-4B24C21157A0}"/>
            </c:ext>
          </c:extLst>
        </c:ser>
        <c:ser>
          <c:idx val="1"/>
          <c:order val="1"/>
          <c:tx>
            <c:strRef>
              <c:f>Sheet3!$I$3</c:f>
              <c:strCache>
                <c:ptCount val="1"/>
                <c:pt idx="0">
                  <c:v>Capital &amp; reserves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Sheet3!$J$1:$N$1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Sheet3!$J$3:$N$3</c:f>
              <c:numCache>
                <c:formatCode>0%</c:formatCode>
                <c:ptCount val="5"/>
                <c:pt idx="0">
                  <c:v>0.11552047549110177</c:v>
                </c:pt>
                <c:pt idx="1">
                  <c:v>0.12048719432424274</c:v>
                </c:pt>
                <c:pt idx="2">
                  <c:v>0.12370594465651819</c:v>
                </c:pt>
                <c:pt idx="3">
                  <c:v>0.12587180641941648</c:v>
                </c:pt>
                <c:pt idx="4">
                  <c:v>0.12328883237974148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A0-439F-A350-4B24C21157A0}"/>
            </c:ext>
          </c:extLst>
        </c:ser>
        <c:ser>
          <c:idx val="2"/>
          <c:order val="2"/>
          <c:tx>
            <c:strRef>
              <c:f>Sheet3!$I$4</c:f>
              <c:strCache>
                <c:ptCount val="1"/>
                <c:pt idx="0">
                  <c:v>Other liabilities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Sheet3!$J$1:$N$1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Sheet3!$J$4:$N$4</c:f>
              <c:numCache>
                <c:formatCode>0%</c:formatCode>
                <c:ptCount val="5"/>
                <c:pt idx="0">
                  <c:v>0.15038063714053981</c:v>
                </c:pt>
                <c:pt idx="1">
                  <c:v>0.16453972526919594</c:v>
                </c:pt>
                <c:pt idx="2">
                  <c:v>0.16868300652579724</c:v>
                </c:pt>
                <c:pt idx="3">
                  <c:v>0.15963794929220881</c:v>
                </c:pt>
                <c:pt idx="4">
                  <c:v>0.15482385952605388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AA0-439F-A350-4B24C21157A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4633024"/>
        <c:axId val="2123188688"/>
      </c:barChart>
      <c:catAx>
        <c:axId val="114633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3188688"/>
        <c:crosses val="autoZero"/>
        <c:auto val="1"/>
        <c:lblAlgn val="ctr"/>
        <c:lblOffset val="100"/>
        <c:noMultiLvlLbl val="0"/>
      </c:catAx>
      <c:valAx>
        <c:axId val="2123188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63302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GB" dirty="0">
                <a:latin typeface="+mn-lt"/>
              </a:rPr>
              <a:t>Deposits</a:t>
            </a:r>
            <a:r>
              <a:rPr lang="en-GB" baseline="0" dirty="0">
                <a:latin typeface="+mn-lt"/>
              </a:rPr>
              <a:t> structure</a:t>
            </a:r>
            <a:endParaRPr lang="en-US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977642272098335"/>
          <c:y val="0.1046454717781086"/>
          <c:w val="0.83040835388258527"/>
          <c:h val="0.67817105184717041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'31.12.2022'!$R$24</c:f>
              <c:strCache>
                <c:ptCount val="1"/>
                <c:pt idx="0">
                  <c:v>non.fin.com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'31.12.2022'!$S$22:$W$22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'31.12.2022'!$S$24:$W$24</c:f>
              <c:numCache>
                <c:formatCode>#,##0</c:formatCode>
                <c:ptCount val="5"/>
                <c:pt idx="0">
                  <c:v>142478.43799999999</c:v>
                </c:pt>
                <c:pt idx="1">
                  <c:v>131824.76500000004</c:v>
                </c:pt>
                <c:pt idx="2">
                  <c:v>127118.84200000002</c:v>
                </c:pt>
                <c:pt idx="3">
                  <c:v>134734.50399999999</c:v>
                </c:pt>
                <c:pt idx="4">
                  <c:v>147832.28099999999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AB-4750-A9E5-B0116790B364}"/>
            </c:ext>
          </c:extLst>
        </c:ser>
        <c:ser>
          <c:idx val="2"/>
          <c:order val="2"/>
          <c:tx>
            <c:strRef>
              <c:f>'31.12.2022'!$R$25</c:f>
              <c:strCache>
                <c:ptCount val="1"/>
                <c:pt idx="0">
                  <c:v>households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'31.12.2022'!$S$22:$W$22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'31.12.2022'!$S$25:$W$25</c:f>
              <c:numCache>
                <c:formatCode>#,##0</c:formatCode>
                <c:ptCount val="5"/>
                <c:pt idx="0">
                  <c:v>309051.23799999995</c:v>
                </c:pt>
                <c:pt idx="1">
                  <c:v>305135.35700000002</c:v>
                </c:pt>
                <c:pt idx="2">
                  <c:v>311774.21800000005</c:v>
                </c:pt>
                <c:pt idx="3">
                  <c:v>317585.66800000001</c:v>
                </c:pt>
                <c:pt idx="4">
                  <c:v>328436.02899999998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AB-4750-A9E5-B0116790B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799408256"/>
        <c:axId val="461875280"/>
      </c:barChart>
      <c:lineChart>
        <c:grouping val="stacked"/>
        <c:varyColors val="0"/>
        <c:ser>
          <c:idx val="0"/>
          <c:order val="0"/>
          <c:tx>
            <c:strRef>
              <c:f>'31.12.2022'!$R$23</c:f>
              <c:strCache>
                <c:ptCount val="1"/>
                <c:pt idx="0">
                  <c:v>total</c:v>
                </c:pt>
              </c:strCache>
            </c:strRef>
          </c:tx>
          <c:spPr>
            <a:ln w="22225" cap="rnd">
              <a:solidFill>
                <a:schemeClr val="accent5">
                  <a:shade val="65000"/>
                </a:schemeClr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5">
                    <a:shade val="65000"/>
                  </a:schemeClr>
                </a:solidFill>
                <a:round/>
              </a:ln>
              <a:effectLst/>
            </c:spPr>
          </c:marker>
          <c:cat>
            <c:strRef>
              <c:f>'31.12.2022'!$S$22:$W$22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'31.12.2022'!$S$23:$W$23</c:f>
              <c:numCache>
                <c:formatCode>#,##0</c:formatCode>
                <c:ptCount val="5"/>
                <c:pt idx="0">
                  <c:v>468844.24500000005</c:v>
                </c:pt>
                <c:pt idx="1">
                  <c:v>454700.37000000011</c:v>
                </c:pt>
                <c:pt idx="2">
                  <c:v>455634.72300000006</c:v>
                </c:pt>
                <c:pt idx="3">
                  <c:v>469603.01400000002</c:v>
                </c:pt>
                <c:pt idx="4">
                  <c:v>493954.74599999998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AB-4750-A9E5-B0116790B3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99408256"/>
        <c:axId val="461875280"/>
      </c:lineChart>
      <c:catAx>
        <c:axId val="7994082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1875280"/>
        <c:crosses val="autoZero"/>
        <c:auto val="1"/>
        <c:lblAlgn val="ctr"/>
        <c:lblOffset val="100"/>
        <c:noMultiLvlLbl val="0"/>
      </c:catAx>
      <c:valAx>
        <c:axId val="46187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4082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rgbClr val="002060"/>
                </a:solidFill>
                <a:effectLst/>
                <a:latin typeface="+mn-lt"/>
              </a:rPr>
              <a:t>Return on average assets </a:t>
            </a:r>
            <a:r>
              <a:rPr lang="ru-RU" sz="1200" dirty="0">
                <a:solidFill>
                  <a:srgbClr val="002060"/>
                </a:solidFill>
                <a:latin typeface="+mn-lt"/>
              </a:rPr>
              <a:t>(ROAA)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ROAA!$A$5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ROAA!$B$5:$BV$5</c:f>
            </c:numRef>
          </c:val>
          <c:extLst>
            <c:ext xmlns:c16="http://schemas.microsoft.com/office/drawing/2014/chart" uri="{C3380CC4-5D6E-409C-BE32-E72D297353CC}">
              <c16:uniqueId val="{00000000-5A57-4872-B36C-4F0DACAD657D}"/>
            </c:ext>
          </c:extLst>
        </c:ser>
        <c:ser>
          <c:idx val="1"/>
          <c:order val="1"/>
          <c:tx>
            <c:strRef>
              <c:f>ROAA!$A$6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ROAA!$B$6:$BV$6</c:f>
            </c:numRef>
          </c:val>
          <c:extLst>
            <c:ext xmlns:c16="http://schemas.microsoft.com/office/drawing/2014/chart" uri="{C3380CC4-5D6E-409C-BE32-E72D297353CC}">
              <c16:uniqueId val="{00000001-5A57-4872-B36C-4F0DACAD657D}"/>
            </c:ext>
          </c:extLst>
        </c:ser>
        <c:ser>
          <c:idx val="2"/>
          <c:order val="2"/>
          <c:tx>
            <c:strRef>
              <c:f>ROAA!$A$7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ROAA!$B$7:$BV$7</c:f>
            </c:numRef>
          </c:val>
          <c:extLst>
            <c:ext xmlns:c16="http://schemas.microsoft.com/office/drawing/2014/chart" uri="{C3380CC4-5D6E-409C-BE32-E72D297353CC}">
              <c16:uniqueId val="{00000002-5A57-4872-B36C-4F0DACAD657D}"/>
            </c:ext>
          </c:extLst>
        </c:ser>
        <c:ser>
          <c:idx val="3"/>
          <c:order val="3"/>
          <c:tx>
            <c:strRef>
              <c:f>ROAA!$A$8</c:f>
              <c:strCache>
                <c:ptCount val="1"/>
                <c:pt idx="0">
                  <c:v>Стапка на поврат на просечната актива (ROAA)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ROAA!$B$4:$BV$4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ROAA!$B$8:$BV$8</c:f>
              <c:numCache>
                <c:formatCode>0.0%</c:formatCode>
                <c:ptCount val="5"/>
                <c:pt idx="0" formatCode="0.00%">
                  <c:v>1.4949066761489729E-2</c:v>
                </c:pt>
                <c:pt idx="1">
                  <c:v>1.6471901562560929E-2</c:v>
                </c:pt>
                <c:pt idx="2">
                  <c:v>1.7104979216676228E-2</c:v>
                </c:pt>
                <c:pt idx="3" formatCode="0.00%">
                  <c:v>1.6567269219927658E-2</c:v>
                </c:pt>
                <c:pt idx="4" formatCode="0.00%">
                  <c:v>1.4626584565432853E-2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A57-4872-B36C-4F0DACAD65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238773520"/>
        <c:axId val="1143794560"/>
      </c:barChart>
      <c:catAx>
        <c:axId val="123877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3794560"/>
        <c:crosses val="autoZero"/>
        <c:auto val="1"/>
        <c:lblAlgn val="ctr"/>
        <c:lblOffset val="100"/>
        <c:noMultiLvlLbl val="0"/>
      </c:catAx>
      <c:valAx>
        <c:axId val="11437945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877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000" dirty="0"/>
              <a:t>ASSETS</a:t>
            </a:r>
            <a:endParaRPr lang="mk-MK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3008540635002095E-2"/>
          <c:y val="0.1488683687065388"/>
          <c:w val="0.93398291872999584"/>
          <c:h val="0.67130964784266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'31.12.2022'!$R$17</c:f>
              <c:strCache>
                <c:ptCount val="1"/>
                <c:pt idx="0">
                  <c:v>Вкупна Актива на банкарскиот сектор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'31.12.2022'!$S$16:$W$16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'31.12.2022'!$S$17:$W$17</c:f>
              <c:numCache>
                <c:formatCode>#,##0</c:formatCode>
                <c:ptCount val="5"/>
                <c:pt idx="0">
                  <c:v>638666</c:v>
                </c:pt>
                <c:pt idx="1">
                  <c:v>635968</c:v>
                </c:pt>
                <c:pt idx="2">
                  <c:v>643906</c:v>
                </c:pt>
                <c:pt idx="3">
                  <c:v>657256</c:v>
                </c:pt>
                <c:pt idx="4">
                  <c:v>684255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D3-4394-9C99-102A17D08E4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611435423"/>
        <c:axId val="665476383"/>
      </c:barChart>
      <c:catAx>
        <c:axId val="611435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5476383"/>
        <c:crosses val="autoZero"/>
        <c:auto val="1"/>
        <c:lblAlgn val="ctr"/>
        <c:lblOffset val="100"/>
        <c:noMultiLvlLbl val="0"/>
      </c:catAx>
      <c:valAx>
        <c:axId val="66547638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611435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baseline="0" dirty="0">
                <a:solidFill>
                  <a:srgbClr val="002060"/>
                </a:solidFill>
                <a:effectLst/>
                <a:latin typeface="+mn-lt"/>
              </a:rPr>
              <a:t>Return on average equity (</a:t>
            </a:r>
            <a:r>
              <a:rPr lang="ru-RU" sz="1100" dirty="0">
                <a:solidFill>
                  <a:srgbClr val="002060"/>
                </a:solidFill>
                <a:latin typeface="+mn-lt"/>
              </a:rPr>
              <a:t>ROAE)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100" b="1" i="0" u="none" strike="noStrike" kern="1200" baseline="0">
              <a:solidFill>
                <a:prstClr val="black">
                  <a:lumMod val="75000"/>
                  <a:lumOff val="25000"/>
                </a:prst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ROAE!$A$5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ROAE!$B$5:$BV$5</c:f>
            </c:numRef>
          </c:val>
          <c:extLst>
            <c:ext xmlns:c16="http://schemas.microsoft.com/office/drawing/2014/chart" uri="{C3380CC4-5D6E-409C-BE32-E72D297353CC}">
              <c16:uniqueId val="{00000000-CD8C-403F-B538-D16DC64EE056}"/>
            </c:ext>
          </c:extLst>
        </c:ser>
        <c:ser>
          <c:idx val="1"/>
          <c:order val="1"/>
          <c:tx>
            <c:strRef>
              <c:f>ROAE!$A$6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ROAE!$B$6:$BV$6</c:f>
            </c:numRef>
          </c:val>
          <c:extLst>
            <c:ext xmlns:c16="http://schemas.microsoft.com/office/drawing/2014/chart" uri="{C3380CC4-5D6E-409C-BE32-E72D297353CC}">
              <c16:uniqueId val="{00000001-CD8C-403F-B538-D16DC64EE056}"/>
            </c:ext>
          </c:extLst>
        </c:ser>
        <c:ser>
          <c:idx val="2"/>
          <c:order val="2"/>
          <c:tx>
            <c:strRef>
              <c:f>ROAE!$A$7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solidFill>
              <a:schemeClr val="accent5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ROAE!$B$7:$BV$7</c:f>
            </c:numRef>
          </c:val>
          <c:extLst>
            <c:ext xmlns:c16="http://schemas.microsoft.com/office/drawing/2014/chart" uri="{C3380CC4-5D6E-409C-BE32-E72D297353CC}">
              <c16:uniqueId val="{00000002-CD8C-403F-B538-D16DC64EE056}"/>
            </c:ext>
          </c:extLst>
        </c:ser>
        <c:ser>
          <c:idx val="3"/>
          <c:order val="3"/>
          <c:tx>
            <c:strRef>
              <c:f>ROAE!$A$8</c:f>
              <c:strCache>
                <c:ptCount val="1"/>
                <c:pt idx="0">
                  <c:v>Стапка на поврат на просечниот капитал (ROAE)</c:v>
                </c:pt>
              </c:strCache>
            </c:strRef>
          </c:tx>
          <c:spPr>
            <a:solidFill>
              <a:schemeClr val="accent1">
                <a:lumMod val="60000"/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ROAE!$B$4:$BV$4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ROAE!$B$8:$BV$8</c:f>
              <c:numCache>
                <c:formatCode>0.0%</c:formatCode>
                <c:ptCount val="5"/>
                <c:pt idx="0">
                  <c:v>0.128916114944085</c:v>
                </c:pt>
                <c:pt idx="1">
                  <c:v>0.13959367148700863</c:v>
                </c:pt>
                <c:pt idx="2">
                  <c:v>0.14298194808883338</c:v>
                </c:pt>
                <c:pt idx="3">
                  <c:v>0.13717922805747917</c:v>
                </c:pt>
                <c:pt idx="4" formatCode="0.00%">
                  <c:v>0.12235885115027334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8C-403F-B538-D16DC64EE05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78657119"/>
        <c:axId val="976931791"/>
      </c:barChart>
      <c:catAx>
        <c:axId val="9786571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931791"/>
        <c:crosses val="autoZero"/>
        <c:auto val="1"/>
        <c:lblAlgn val="ctr"/>
        <c:lblOffset val="100"/>
        <c:noMultiLvlLbl val="0"/>
      </c:catAx>
      <c:valAx>
        <c:axId val="976931791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6571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dirty="0"/>
              <a:t>Cost-to-income</a:t>
            </a:r>
            <a:r>
              <a:rPr lang="en-GB" dirty="0"/>
              <a:t> ratio</a:t>
            </a:r>
            <a:endParaRPr lang="ru-RU" dirty="0"/>
          </a:p>
        </c:rich>
      </c:tx>
      <c:layout>
        <c:manualLayout>
          <c:xMode val="edge"/>
          <c:yMode val="edge"/>
          <c:x val="0.42102777777777778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'ОТ  ВРП'!$A$5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'ОТ  ВРП'!$B$5:$BV$5</c:f>
            </c:numRef>
          </c:val>
          <c:extLst>
            <c:ext xmlns:c16="http://schemas.microsoft.com/office/drawing/2014/chart" uri="{C3380CC4-5D6E-409C-BE32-E72D297353CC}">
              <c16:uniqueId val="{00000000-8AE7-4F95-8809-1B830C3C4FEA}"/>
            </c:ext>
          </c:extLst>
        </c:ser>
        <c:ser>
          <c:idx val="1"/>
          <c:order val="1"/>
          <c:tx>
            <c:strRef>
              <c:f>'ОТ  ВРП'!$A$6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'ОТ  ВРП'!$B$6:$BV$6</c:f>
            </c:numRef>
          </c:val>
          <c:extLst>
            <c:ext xmlns:c16="http://schemas.microsoft.com/office/drawing/2014/chart" uri="{C3380CC4-5D6E-409C-BE32-E72D297353CC}">
              <c16:uniqueId val="{00000001-8AE7-4F95-8809-1B830C3C4FEA}"/>
            </c:ext>
          </c:extLst>
        </c:ser>
        <c:ser>
          <c:idx val="2"/>
          <c:order val="2"/>
          <c:tx>
            <c:strRef>
              <c:f>'ОТ  ВРП'!$A$7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'ОТ  ВРП'!$B$7:$BV$7</c:f>
            </c:numRef>
          </c:val>
          <c:extLst>
            <c:ext xmlns:c16="http://schemas.microsoft.com/office/drawing/2014/chart" uri="{C3380CC4-5D6E-409C-BE32-E72D297353CC}">
              <c16:uniqueId val="{00000002-8AE7-4F95-8809-1B830C3C4FEA}"/>
            </c:ext>
          </c:extLst>
        </c:ser>
        <c:ser>
          <c:idx val="3"/>
          <c:order val="3"/>
          <c:tx>
            <c:strRef>
              <c:f>'ОТ  ВРП'!$A$8</c:f>
              <c:strCache>
                <c:ptCount val="1"/>
                <c:pt idx="0">
                  <c:v>Оперативни трошоци / Вкупни редовни приходи (Cost-to-income)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'ОТ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'ОТ  ВРП'!$B$8:$BV$8</c:f>
              <c:numCache>
                <c:formatCode>0.0%</c:formatCode>
                <c:ptCount val="5"/>
                <c:pt idx="0">
                  <c:v>0.4738786628703805</c:v>
                </c:pt>
                <c:pt idx="1">
                  <c:v>0.50436999943988403</c:v>
                </c:pt>
                <c:pt idx="2">
                  <c:v>0.48044047538810969</c:v>
                </c:pt>
                <c:pt idx="3">
                  <c:v>0.47891651380500616</c:v>
                </c:pt>
                <c:pt idx="4">
                  <c:v>0.47804950074107927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E7-4F95-8809-1B830C3C4FE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axId val="861090639"/>
        <c:axId val="847787727"/>
      </c:barChart>
      <c:catAx>
        <c:axId val="861090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7787727"/>
        <c:crosses val="autoZero"/>
        <c:auto val="1"/>
        <c:lblAlgn val="ctr"/>
        <c:lblOffset val="100"/>
        <c:noMultiLvlLbl val="0"/>
      </c:catAx>
      <c:valAx>
        <c:axId val="847787727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861090639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GB" sz="1100"/>
              <a:t>Net interest income</a:t>
            </a:r>
            <a:r>
              <a:rPr lang="ru-RU" sz="1100"/>
              <a:t> / </a:t>
            </a:r>
            <a:r>
              <a:rPr lang="en-GB" sz="1100"/>
              <a:t>total income</a:t>
            </a:r>
            <a:endParaRPr lang="en-US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'НКП  ВРП'!$A$5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'НКП  ВРП'!$B$5:$BV$5</c:f>
            </c:numRef>
          </c:val>
          <c:extLst>
            <c:ext xmlns:c16="http://schemas.microsoft.com/office/drawing/2014/chart" uri="{C3380CC4-5D6E-409C-BE32-E72D297353CC}">
              <c16:uniqueId val="{00000000-CD91-4BED-A4A4-59F113FB5523}"/>
            </c:ext>
          </c:extLst>
        </c:ser>
        <c:ser>
          <c:idx val="1"/>
          <c:order val="1"/>
          <c:tx>
            <c:strRef>
              <c:f>'НКП  ВРП'!$A$6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'НКП  ВРП'!$B$6:$BV$6</c:f>
            </c:numRef>
          </c:val>
          <c:extLst>
            <c:ext xmlns:c16="http://schemas.microsoft.com/office/drawing/2014/chart" uri="{C3380CC4-5D6E-409C-BE32-E72D297353CC}">
              <c16:uniqueId val="{00000001-CD91-4BED-A4A4-59F113FB5523}"/>
            </c:ext>
          </c:extLst>
        </c:ser>
        <c:ser>
          <c:idx val="2"/>
          <c:order val="2"/>
          <c:tx>
            <c:strRef>
              <c:f>'НКП  ВРП'!$A$7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'НКП  ВРП'!$B$7:$BV$7</c:f>
            </c:numRef>
          </c:val>
          <c:extLst>
            <c:ext xmlns:c16="http://schemas.microsoft.com/office/drawing/2014/chart" uri="{C3380CC4-5D6E-409C-BE32-E72D297353CC}">
              <c16:uniqueId val="{00000002-CD91-4BED-A4A4-59F113FB5523}"/>
            </c:ext>
          </c:extLst>
        </c:ser>
        <c:ser>
          <c:idx val="3"/>
          <c:order val="3"/>
          <c:tx>
            <c:strRef>
              <c:f>'НКП  ВРП'!$A$8</c:f>
              <c:strCache>
                <c:ptCount val="1"/>
                <c:pt idx="0">
                  <c:v>Нето каматен приход / Вкупни редовни приходи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'НКП  ВРП'!$B$4:$BV$4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'НКП  ВРП'!$B$8:$BV$8</c:f>
              <c:numCache>
                <c:formatCode>0.00%</c:formatCode>
                <c:ptCount val="5"/>
                <c:pt idx="0">
                  <c:v>0.59353551134640803</c:v>
                </c:pt>
                <c:pt idx="1">
                  <c:v>0.62582206399903373</c:v>
                </c:pt>
                <c:pt idx="2">
                  <c:v>0.60986282888046273</c:v>
                </c:pt>
                <c:pt idx="3">
                  <c:v>0.61902300121857901</c:v>
                </c:pt>
                <c:pt idx="4">
                  <c:v>0.62622212289697543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91-4BED-A4A4-59F113FB552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485958943"/>
        <c:axId val="976928911"/>
      </c:barChart>
      <c:catAx>
        <c:axId val="485958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928911"/>
        <c:crosses val="autoZero"/>
        <c:auto val="1"/>
        <c:lblAlgn val="ctr"/>
        <c:lblOffset val="100"/>
        <c:noMultiLvlLbl val="0"/>
      </c:catAx>
      <c:valAx>
        <c:axId val="976928911"/>
        <c:scaling>
          <c:orientation val="minMax"/>
          <c:max val="0.64000000000000012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5958943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sz="1200" b="1" i="0" u="none" strike="noStrike" baseline="0" dirty="0">
                <a:effectLst/>
              </a:rPr>
              <a:t>PARTICIPATION OF FOREIGN CAPITAL</a:t>
            </a:r>
            <a:endParaRPr lang="ru-RU" sz="1200" dirty="0">
              <a:latin typeface="+mn-lt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7926429694503105E-2"/>
          <c:y val="0.22638363219434723"/>
          <c:w val="0.93046821222674425"/>
          <c:h val="0.59379438435485621"/>
        </c:manualLayout>
      </c:layout>
      <c:lineChart>
        <c:grouping val="standard"/>
        <c:varyColors val="0"/>
        <c:ser>
          <c:idx val="0"/>
          <c:order val="0"/>
          <c:tx>
            <c:strRef>
              <c:f>'Странски капитал во вкупниот'!$A$5</c:f>
              <c:strCache>
                <c:ptCount val="1"/>
                <c:pt idx="0">
                  <c:v>Големи банки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вкупниот'!$B$5:$AL$5</c:f>
            </c:numRef>
          </c:val>
          <c:smooth val="0"/>
          <c:extLst>
            <c:ext xmlns:c16="http://schemas.microsoft.com/office/drawing/2014/chart" uri="{C3380CC4-5D6E-409C-BE32-E72D297353CC}">
              <c16:uniqueId val="{00000000-D2C1-444C-8A48-361C3DCC536B}"/>
            </c:ext>
          </c:extLst>
        </c:ser>
        <c:ser>
          <c:idx val="1"/>
          <c:order val="1"/>
          <c:tx>
            <c:strRef>
              <c:f>'Странски капитал во вкупниот'!$A$6</c:f>
              <c:strCache>
                <c:ptCount val="1"/>
                <c:pt idx="0">
                  <c:v>Средни банки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вкупниот'!$B$6:$AL$6</c:f>
            </c:numRef>
          </c:val>
          <c:smooth val="0"/>
          <c:extLst>
            <c:ext xmlns:c16="http://schemas.microsoft.com/office/drawing/2014/chart" uri="{C3380CC4-5D6E-409C-BE32-E72D297353CC}">
              <c16:uniqueId val="{00000001-D2C1-444C-8A48-361C3DCC536B}"/>
            </c:ext>
          </c:extLst>
        </c:ser>
        <c:ser>
          <c:idx val="2"/>
          <c:order val="2"/>
          <c:tx>
            <c:strRef>
              <c:f>'Странски капитал во вкупниот'!$A$7</c:f>
              <c:strCache>
                <c:ptCount val="1"/>
                <c:pt idx="0">
                  <c:v>Мали банки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12700">
                <a:solidFill>
                  <a:schemeClr val="lt2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вкупниот'!$B$7:$AL$7</c:f>
            </c:numRef>
          </c:val>
          <c:smooth val="0"/>
          <c:extLst>
            <c:ext xmlns:c16="http://schemas.microsoft.com/office/drawing/2014/chart" uri="{C3380CC4-5D6E-409C-BE32-E72D297353CC}">
              <c16:uniqueId val="{00000002-D2C1-444C-8A48-361C3DCC536B}"/>
            </c:ext>
          </c:extLst>
        </c:ser>
        <c:ser>
          <c:idx val="3"/>
          <c:order val="3"/>
          <c:tx>
            <c:strRef>
              <c:f>'Странски капитал во вкупниот'!$A$8</c:f>
              <c:strCache>
                <c:ptCount val="1"/>
                <c:pt idx="0">
                  <c:v>Учество на странскиот капитал во вкупниот капитал*</c:v>
                </c:pt>
              </c:strCache>
            </c:strRef>
          </c:tx>
          <c:spPr>
            <a:ln w="31750" cap="rnd">
              <a:solidFill>
                <a:schemeClr val="accent1">
                  <a:lumMod val="60000"/>
                </a:schemeClr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'Странски капитал во вкупниот'!$B$4:$AL$4</c:f>
              <c:strCache>
                <c:ptCount val="6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</c:strCache>
            </c:strRef>
          </c:cat>
          <c:val>
            <c:numRef>
              <c:f>'Странски капитал во вкупниот'!$B$8:$AL$8</c:f>
              <c:numCache>
                <c:formatCode>0.00%</c:formatCode>
                <c:ptCount val="6"/>
                <c:pt idx="0">
                  <c:v>0.74364480613881534</c:v>
                </c:pt>
                <c:pt idx="1">
                  <c:v>0.72885806445272527</c:v>
                </c:pt>
                <c:pt idx="2">
                  <c:v>0.75365272744995504</c:v>
                </c:pt>
                <c:pt idx="3">
                  <c:v>0.75407264972055976</c:v>
                </c:pt>
                <c:pt idx="4">
                  <c:v>0.76289609687090398</c:v>
                </c:pt>
                <c:pt idx="5">
                  <c:v>0.77715436819894623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2C1-444C-8A48-361C3DCC536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42617935"/>
        <c:axId val="800562063"/>
      </c:lineChart>
      <c:catAx>
        <c:axId val="114261793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0562063"/>
        <c:crosses val="autoZero"/>
        <c:auto val="1"/>
        <c:lblAlgn val="ctr"/>
        <c:lblOffset val="100"/>
        <c:noMultiLvlLbl val="0"/>
      </c:catAx>
      <c:valAx>
        <c:axId val="800562063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14261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100" b="1" i="0" baseline="0">
                <a:effectLst/>
              </a:rPr>
              <a:t>Financial intermediation</a:t>
            </a:r>
            <a:endParaRPr lang="en-US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4135814113509765E-2"/>
          <c:y val="0.12686154388790122"/>
          <c:w val="0.93172837177298051"/>
          <c:h val="0.52416889636277475"/>
        </c:manualLayout>
      </c:layout>
      <c:lineChart>
        <c:grouping val="standard"/>
        <c:varyColors val="0"/>
        <c:ser>
          <c:idx val="0"/>
          <c:order val="0"/>
          <c:tx>
            <c:strRef>
              <c:f>анг!$B$8:$C$8</c:f>
              <c:strCache>
                <c:ptCount val="2"/>
                <c:pt idx="0">
                  <c:v>Financial intermediation</c:v>
                </c:pt>
                <c:pt idx="1">
                  <c:v>Total assets/GDP/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анг!$D$7:$H$7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анг!$D$8:$H$8</c:f>
              <c:numCache>
                <c:formatCode>0.0</c:formatCode>
                <c:ptCount val="5"/>
                <c:pt idx="0">
                  <c:v>88.652728504344026</c:v>
                </c:pt>
                <c:pt idx="1">
                  <c:v>87.556977371728166</c:v>
                </c:pt>
                <c:pt idx="2">
                  <c:v>83.180325134482842</c:v>
                </c:pt>
                <c:pt idx="3">
                  <c:v>86.35803716546026</c:v>
                </c:pt>
                <c:pt idx="4">
                  <c:v>86.1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AE-4D75-9EA4-73681219CF32}"/>
            </c:ext>
          </c:extLst>
        </c:ser>
        <c:ser>
          <c:idx val="1"/>
          <c:order val="1"/>
          <c:tx>
            <c:strRef>
              <c:f>анг!$B$9:$C$9</c:f>
              <c:strCache>
                <c:ptCount val="2"/>
                <c:pt idx="0">
                  <c:v>Financial intermediation</c:v>
                </c:pt>
                <c:pt idx="1">
                  <c:v>Total deposits from non-financial sector/GDP/</c:v>
                </c:pt>
              </c:strCache>
            </c:strRef>
          </c:tx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анг!$D$7:$H$7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анг!$D$9:$H$9</c:f>
              <c:numCache>
                <c:formatCode>0.0</c:formatCode>
                <c:ptCount val="5"/>
                <c:pt idx="0">
                  <c:v>65.079925681518787</c:v>
                </c:pt>
                <c:pt idx="1">
                  <c:v>62.600897916701079</c:v>
                </c:pt>
                <c:pt idx="2">
                  <c:v>58.859279498116869</c:v>
                </c:pt>
                <c:pt idx="3">
                  <c:v>61.701944991544941</c:v>
                </c:pt>
                <c:pt idx="4">
                  <c:v>62.1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AE-4D75-9EA4-73681219CF32}"/>
            </c:ext>
          </c:extLst>
        </c:ser>
        <c:ser>
          <c:idx val="2"/>
          <c:order val="2"/>
          <c:tx>
            <c:strRef>
              <c:f>анг!$B$10:$C$10</c:f>
              <c:strCache>
                <c:ptCount val="2"/>
                <c:pt idx="0">
                  <c:v>Financial intermediation</c:v>
                </c:pt>
                <c:pt idx="1">
                  <c:v>Total gross loans to non-financial sector/GDP/</c:v>
                </c:pt>
              </c:strCache>
            </c:strRef>
          </c:tx>
          <c:spPr>
            <a:ln w="22225" cap="rnd">
              <a:solidFill>
                <a:srgbClr val="00FF00"/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22225" cap="rnd">
                <a:solidFill>
                  <a:srgbClr val="00FF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8AE-4D75-9EA4-73681219CF32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8AE-4D75-9EA4-73681219CF32}"/>
                </c:ext>
              </c:extLst>
            </c:dLbl>
            <c:dLbl>
              <c:idx val="4"/>
              <c:layout>
                <c:manualLayout>
                  <c:x val="-4.5951443569553808E-2"/>
                  <c:y val="-4.46680758787834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AE-4D75-9EA4-73681219C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анг!$D$7:$H$7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анг!$D$10:$H$10</c:f>
              <c:numCache>
                <c:formatCode>0.0</c:formatCode>
                <c:ptCount val="5"/>
                <c:pt idx="0">
                  <c:v>53.250943139560228</c:v>
                </c:pt>
                <c:pt idx="1">
                  <c:v>54.218141579518353</c:v>
                </c:pt>
                <c:pt idx="2">
                  <c:v>52.245929198828065</c:v>
                </c:pt>
                <c:pt idx="3">
                  <c:v>54.093418194861798</c:v>
                </c:pt>
                <c:pt idx="4">
                  <c:v>53.2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8AE-4D75-9EA4-73681219CF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91919679"/>
        <c:axId val="691920095"/>
      </c:lineChart>
      <c:catAx>
        <c:axId val="6919196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920095"/>
        <c:crosses val="autoZero"/>
        <c:auto val="1"/>
        <c:lblAlgn val="ctr"/>
        <c:lblOffset val="100"/>
        <c:noMultiLvlLbl val="0"/>
      </c:catAx>
      <c:valAx>
        <c:axId val="691920095"/>
        <c:scaling>
          <c:orientation val="minMax"/>
          <c:max val="89"/>
          <c:min val="52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691919679"/>
        <c:crosses val="autoZero"/>
        <c:crossBetween val="between"/>
        <c:majorUnit val="52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/>
              <a:t>Asset structure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Sheet1!$E$33</c:f>
              <c:strCache>
                <c:ptCount val="1"/>
                <c:pt idx="0">
                  <c:v>30.09.2021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DF63-495E-8D82-1E3BCBA78A3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DF63-495E-8D82-1E3BCBA78A3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DF63-495E-8D82-1E3BCBA78A3B}"/>
              </c:ext>
            </c:extLst>
          </c:dPt>
          <c:dLbls>
            <c:dLbl>
              <c:idx val="0"/>
              <c:layout>
                <c:manualLayout>
                  <c:x val="8.2032227371990063E-3"/>
                  <c:y val="-2.9862904476638055E-2"/>
                </c:manualLayout>
              </c:layout>
              <c:tx>
                <c:rich>
                  <a:bodyPr/>
                  <a:lstStyle/>
                  <a:p>
                    <a:r>
                      <a:rPr lang="en-US" sz="1100" b="0" i="0" u="none" strike="noStrike" baseline="0" dirty="0"/>
                      <a:t>Highly liquid assets </a:t>
                    </a:r>
                    <a:r>
                      <a:rPr lang="en-US" baseline="0" dirty="0"/>
                      <a:t>
30.04%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F63-495E-8D82-1E3BCBA78A3B}"/>
                </c:ext>
              </c:extLst>
            </c:dLbl>
            <c:dLbl>
              <c:idx val="1"/>
              <c:layout>
                <c:manualLayout>
                  <c:x val="-8.3575260628741585E-2"/>
                  <c:y val="-0.1061958553319885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CREDIT EXPOSURE</a:t>
                    </a:r>
                  </a:p>
                  <a:p>
                    <a:r>
                      <a:rPr lang="en-US" dirty="0"/>
                      <a:t>61.75 % </a:t>
                    </a:r>
                    <a:endParaRPr lang="en-US" sz="1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75761006734683"/>
                      <c:h val="0.2225832609587347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DF63-495E-8D82-1E3BCBA78A3B}"/>
                </c:ext>
              </c:extLst>
            </c:dLbl>
            <c:dLbl>
              <c:idx val="2"/>
              <c:layout>
                <c:manualLayout>
                  <c:x val="-0.18839085739282591"/>
                  <c:y val="8.017935258092738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other ass</a:t>
                    </a:r>
                    <a:r>
                      <a:rPr lang="en-US" sz="1100" b="0" i="0" u="none" strike="noStrike" baseline="0" dirty="0"/>
                      <a:t>ets 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F63-495E-8D82-1E3BCBA78A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rgbClr val="BDBDBD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Sheet1!$D$34:$D$36</c:f>
              <c:strCache>
                <c:ptCount val="3"/>
                <c:pt idx="0">
                  <c:v>високоликвидна актива </c:v>
                </c:pt>
                <c:pt idx="1">
                  <c:v>кредити </c:v>
                </c:pt>
                <c:pt idx="2">
                  <c:v>останата актива </c:v>
                </c:pt>
              </c:strCache>
            </c:strRef>
          </c:cat>
          <c:val>
            <c:numRef>
              <c:f>Sheet1!$E$34:$E$36</c:f>
              <c:numCache>
                <c:formatCode>0.00%</c:formatCode>
                <c:ptCount val="3"/>
                <c:pt idx="0">
                  <c:v>0.316</c:v>
                </c:pt>
                <c:pt idx="1">
                  <c:v>0.61099999999999999</c:v>
                </c:pt>
                <c:pt idx="2">
                  <c:v>7.3000000000000009E-2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63-495E-8D82-1E3BCBA78A3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8349999999999997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400" b="1" i="0" u="none" strike="noStrike" kern="1200" cap="none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617794356798708"/>
          <c:y val="0.12904987030186332"/>
          <c:w val="0.81534881351217747"/>
          <c:h val="0.738776467885915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'ликвидна актива анг'!$A$4</c:f>
              <c:strCache>
                <c:ptCount val="1"/>
                <c:pt idx="0">
                  <c:v>Loans/Assets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'ликвидна актива анг'!$B$3:$F$3</c:f>
              <c:strCache>
                <c:ptCount val="5"/>
                <c:pt idx="0">
                  <c:v> 12/2021 </c:v>
                </c:pt>
                <c:pt idx="1">
                  <c:v> 03/2022 </c:v>
                </c:pt>
                <c:pt idx="2">
                  <c:v> 06/2022 </c:v>
                </c:pt>
                <c:pt idx="3">
                  <c:v> 09/2022 </c:v>
                </c:pt>
                <c:pt idx="4">
                  <c:v> 12/2022 </c:v>
                </c:pt>
              </c:strCache>
            </c:strRef>
          </c:cat>
          <c:val>
            <c:numRef>
              <c:f>'ликвидна актива анг'!$B$4:$F$4</c:f>
              <c:numCache>
                <c:formatCode>0.00%</c:formatCode>
                <c:ptCount val="5"/>
                <c:pt idx="0">
                  <c:v>0.60070000000000001</c:v>
                </c:pt>
                <c:pt idx="1">
                  <c:v>0.61919999999999997</c:v>
                </c:pt>
                <c:pt idx="2">
                  <c:v>0.62809999999999999</c:v>
                </c:pt>
                <c:pt idx="3">
                  <c:v>0.62639999999999996</c:v>
                </c:pt>
                <c:pt idx="4">
                  <c:v>0.61750000000000005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B9-461A-B602-ABAD3CDB1E0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012117632"/>
        <c:axId val="2012127616"/>
      </c:barChart>
      <c:catAx>
        <c:axId val="2012117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27616"/>
        <c:crosses val="autoZero"/>
        <c:auto val="1"/>
        <c:lblAlgn val="ctr"/>
        <c:lblOffset val="100"/>
        <c:noMultiLvlLbl val="0"/>
      </c:catAx>
      <c:valAx>
        <c:axId val="2012127616"/>
        <c:scaling>
          <c:orientation val="minMax"/>
          <c:max val="0.65000000000000013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1211763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normalizeH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pPr>
            <a:r>
              <a:rPr lang="en-US" sz="1400" b="1">
                <a:solidFill>
                  <a:srgbClr val="002060"/>
                </a:solidFill>
              </a:rPr>
              <a:t>Liquidity Coverage Ratio</a:t>
            </a:r>
          </a:p>
        </c:rich>
      </c:tx>
      <c:layout>
        <c:manualLayout>
          <c:xMode val="edge"/>
          <c:yMode val="edge"/>
          <c:x val="0.29376896782430983"/>
          <c:y val="0.27295333087366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normalizeH="0" baseline="0">
              <a:solidFill>
                <a:srgbClr val="00206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'Sheet1 (2)'!$A$2</c:f>
              <c:strCache>
                <c:ptCount val="1"/>
                <c:pt idx="0">
                  <c:v>
Liquidity Coverage Ratio</c:v>
                </c:pt>
              </c:strCache>
            </c:strRef>
          </c:tx>
          <c:spPr>
            <a:ln w="25400" cap="flat" cmpd="dbl" algn="ctr">
              <a:noFill/>
              <a:round/>
            </a:ln>
            <a:effectLst/>
          </c:spPr>
          <c:marker>
            <c:symbol val="circle"/>
            <c:size val="6"/>
            <c:spPr>
              <a:noFill/>
              <a:ln w="34925" cap="flat" cmpd="dbl" algn="ctr">
                <a:solidFill>
                  <a:schemeClr val="accent1">
                    <a:lumMod val="75000"/>
                    <a:alpha val="70000"/>
                  </a:schemeClr>
                </a:solidFill>
                <a:round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xVal>
            <c:strRef>
              <c:f>'Sheet1 (2)'!$B$1:$F$1</c:f>
              <c:strCache>
                <c:ptCount val="5"/>
                <c:pt idx="0">
                  <c:v>12/2021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xVal>
          <c:yVal>
            <c:numRef>
              <c:f>'Sheet1 (2)'!$B$2:$F$2</c:f>
              <c:numCache>
                <c:formatCode>0.00%</c:formatCode>
                <c:ptCount val="5"/>
                <c:pt idx="0">
                  <c:v>2.9220000000000002</c:v>
                </c:pt>
                <c:pt idx="1">
                  <c:v>2.552</c:v>
                </c:pt>
                <c:pt idx="2">
                  <c:v>2.4740000000000002</c:v>
                </c:pt>
                <c:pt idx="3" formatCode="0.0%">
                  <c:v>2.589</c:v>
                </c:pt>
                <c:pt idx="4" formatCode="0.0%">
                  <c:v>2.738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7A-4733-9F2B-F3FA695CC6DB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2099387952"/>
        <c:axId val="178138944"/>
      </c:scatterChart>
      <c:valAx>
        <c:axId val="209938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138944"/>
        <c:crosses val="autoZero"/>
        <c:crossBetween val="midCat"/>
      </c:valAx>
      <c:valAx>
        <c:axId val="1781389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0%" sourceLinked="1"/>
        <c:majorTickMark val="none"/>
        <c:minorTickMark val="none"/>
        <c:tickLblPos val="nextTo"/>
        <c:crossAx val="20993879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1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pPr>
            <a:r>
              <a:rPr lang="en-US" sz="1100" b="1" i="0" u="none" strike="noStrike" kern="1200" cap="none" spc="0" normalizeH="0" baseline="0" dirty="0">
                <a:solidFill>
                  <a:srgbClr val="002060"/>
                </a:solidFill>
                <a:effectLst/>
                <a:latin typeface="+mn-lt"/>
              </a:rPr>
              <a:t>Liquidity Coverage Ratio</a:t>
            </a:r>
          </a:p>
          <a:p>
            <a:pPr algn="r">
              <a:defRPr sz="1100" b="1">
                <a:latin typeface="+mn-lt"/>
              </a:defRPr>
            </a:pPr>
            <a:r>
              <a:rPr lang="mk-MK" sz="1100" b="1" i="0" u="none" strike="noStrike" kern="1200" cap="none" spc="0" normalizeH="0" baseline="0" dirty="0">
                <a:solidFill>
                  <a:srgbClr val="002060"/>
                </a:solidFill>
                <a:effectLst/>
                <a:latin typeface="+mn-lt"/>
              </a:rPr>
              <a:t>(</a:t>
            </a:r>
            <a:r>
              <a:rPr lang="en-GB" sz="1100" b="1" i="1" u="none" strike="noStrike" kern="1200" cap="none" spc="0" normalizeH="0" baseline="0" dirty="0">
                <a:solidFill>
                  <a:srgbClr val="002060"/>
                </a:solidFill>
                <a:effectLst/>
                <a:latin typeface="+mn-lt"/>
              </a:rPr>
              <a:t>Methodology for calculation of LCR is in accordance with requirements of Basel III accord</a:t>
            </a:r>
            <a:r>
              <a:rPr lang="mk-MK" sz="1100" b="1" i="1" u="none" strike="noStrike" kern="1200" cap="none" spc="0" normalizeH="0" baseline="0" dirty="0">
                <a:solidFill>
                  <a:srgbClr val="002060"/>
                </a:solidFill>
                <a:effectLst/>
                <a:latin typeface="+mn-lt"/>
              </a:rPr>
              <a:t>)</a:t>
            </a:r>
            <a:endParaRPr lang="en-US" sz="1100" b="1" i="0" u="none" strike="noStrike" kern="1200" cap="none" spc="0" normalizeH="0" baseline="0" dirty="0">
              <a:solidFill>
                <a:schemeClr val="tx2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3325000000000000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1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2.8881538143477364E-2"/>
          <c:y val="0.25673805665396193"/>
          <c:w val="0.94223692371304524"/>
          <c:h val="0.4095426728778738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'Sheet1 (2)'!$A$3</c:f>
              <c:strCache>
                <c:ptCount val="1"/>
                <c:pt idx="0">
                  <c:v>Liquid assets/Assets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(2)'!$B$1:$F$1</c:f>
              <c:strCache>
                <c:ptCount val="5"/>
                <c:pt idx="0">
                  <c:v>12/25021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'Sheet1 (2)'!$B$3:$F$3</c:f>
              <c:numCache>
                <c:formatCode>0.00%</c:formatCode>
                <c:ptCount val="5"/>
                <c:pt idx="0">
                  <c:v>0.32400000000000001</c:v>
                </c:pt>
                <c:pt idx="1">
                  <c:v>0.30109999999999998</c:v>
                </c:pt>
                <c:pt idx="2">
                  <c:v>0.28770000000000001</c:v>
                </c:pt>
                <c:pt idx="3">
                  <c:v>0.28820000000000001</c:v>
                </c:pt>
                <c:pt idx="4">
                  <c:v>0.3004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1A-4BBD-AEE3-252F1797C00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axId val="1617114480"/>
        <c:axId val="1617114960"/>
      </c:barChart>
      <c:lineChart>
        <c:grouping val="standard"/>
        <c:varyColors val="0"/>
        <c:ser>
          <c:idx val="2"/>
          <c:order val="1"/>
          <c:tx>
            <c:strRef>
              <c:f>'Sheet1 (2)'!$A$4</c:f>
              <c:strCache>
                <c:ptCount val="1"/>
                <c:pt idx="0">
                  <c:v>Liquid assets/Short-term liabilities</c:v>
                </c:pt>
              </c:strCache>
            </c:strRef>
          </c:tx>
          <c:spPr>
            <a:ln w="22225" cap="rnd">
              <a:solidFill>
                <a:srgbClr val="FF99CC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(2)'!$B$1:$F$1</c:f>
              <c:strCache>
                <c:ptCount val="5"/>
                <c:pt idx="0">
                  <c:v>12/25021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'Sheet1 (2)'!$B$4:$F$4</c:f>
              <c:numCache>
                <c:formatCode>0.00%</c:formatCode>
                <c:ptCount val="5"/>
                <c:pt idx="0">
                  <c:v>0.52300000000000002</c:v>
                </c:pt>
                <c:pt idx="1">
                  <c:v>0.48199999999999998</c:v>
                </c:pt>
                <c:pt idx="2">
                  <c:v>0.45700000000000002</c:v>
                </c:pt>
                <c:pt idx="3">
                  <c:v>0.46</c:v>
                </c:pt>
                <c:pt idx="4">
                  <c:v>0.47670000000000001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1A-4BBD-AEE3-252F1797C00B}"/>
            </c:ext>
          </c:extLst>
        </c:ser>
        <c:ser>
          <c:idx val="3"/>
          <c:order val="2"/>
          <c:tx>
            <c:strRef>
              <c:f>'Sheet1 (2)'!$A$5</c:f>
              <c:strCache>
                <c:ptCount val="1"/>
                <c:pt idx="0">
                  <c:v>Liquid assets/Deposits_households</c:v>
                </c:pt>
              </c:strCache>
            </c:strRef>
          </c:tx>
          <c:spPr>
            <a:ln w="22225" cap="rnd">
              <a:solidFill>
                <a:srgbClr val="00FF0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(2)'!$B$1:$F$1</c:f>
              <c:strCache>
                <c:ptCount val="5"/>
                <c:pt idx="0">
                  <c:v>12/25021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'Sheet1 (2)'!$B$5:$F$5</c:f>
              <c:numCache>
                <c:formatCode>0.00%</c:formatCode>
                <c:ptCount val="5"/>
                <c:pt idx="0">
                  <c:v>0.65500000000000003</c:v>
                </c:pt>
                <c:pt idx="1">
                  <c:v>0.61199999999999999</c:v>
                </c:pt>
                <c:pt idx="2">
                  <c:v>0.57699999999999996</c:v>
                </c:pt>
                <c:pt idx="3">
                  <c:v>0.58099999999999996</c:v>
                </c:pt>
                <c:pt idx="4">
                  <c:v>0.61099999999999999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1A-4BBD-AEE3-252F1797C00B}"/>
            </c:ext>
          </c:extLst>
        </c:ser>
        <c:ser>
          <c:idx val="4"/>
          <c:order val="3"/>
          <c:tx>
            <c:strRef>
              <c:f>'Sheet1 (2)'!$A$6</c:f>
              <c:strCache>
                <c:ptCount val="1"/>
                <c:pt idx="0">
                  <c:v>Loans/Deposits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(2)'!$B$1:$F$1</c:f>
              <c:strCache>
                <c:ptCount val="5"/>
                <c:pt idx="0">
                  <c:v>12/25021</c:v>
                </c:pt>
                <c:pt idx="1">
                  <c:v>03/2022</c:v>
                </c:pt>
                <c:pt idx="2">
                  <c:v>06/2022</c:v>
                </c:pt>
                <c:pt idx="3">
                  <c:v>09/2022</c:v>
                </c:pt>
                <c:pt idx="4">
                  <c:v>12/2022</c:v>
                </c:pt>
              </c:strCache>
            </c:strRef>
          </c:cat>
          <c:val>
            <c:numRef>
              <c:f>'Sheet1 (2)'!$B$6:$F$6</c:f>
              <c:numCache>
                <c:formatCode>0.00%</c:formatCode>
                <c:ptCount val="5"/>
                <c:pt idx="0">
                  <c:v>0.81799999999999995</c:v>
                </c:pt>
                <c:pt idx="1">
                  <c:v>0.86599999999999999</c:v>
                </c:pt>
                <c:pt idx="2">
                  <c:v>0.88800000000000001</c:v>
                </c:pt>
                <c:pt idx="3">
                  <c:v>0.877</c:v>
                </c:pt>
                <c:pt idx="4">
                  <c:v>0.85499999999999998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1A-4BBD-AEE3-252F1797C0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17114480"/>
        <c:axId val="1617114960"/>
      </c:lineChart>
      <c:catAx>
        <c:axId val="161711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114960"/>
        <c:crosses val="autoZero"/>
        <c:auto val="1"/>
        <c:lblAlgn val="ctr"/>
        <c:lblOffset val="100"/>
        <c:noMultiLvlLbl val="0"/>
      </c:catAx>
      <c:valAx>
        <c:axId val="1617114960"/>
        <c:scaling>
          <c:orientation val="minMax"/>
          <c:max val="0.9"/>
          <c:min val="0.2"/>
        </c:scaling>
        <c:delete val="1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61711448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077734132726897"/>
          <c:y val="0.78282033201323387"/>
          <c:w val="0.69750237750671906"/>
          <c:h val="0.191629355498397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Loans - </a:t>
            </a:r>
            <a:r>
              <a:rPr lang="mk-MK" sz="1800" b="0" i="0" baseline="0" dirty="0">
                <a:effectLst/>
              </a:rPr>
              <a:t> </a:t>
            </a:r>
            <a:r>
              <a:rPr lang="en-US" sz="1800" b="0" i="0" baseline="0" dirty="0">
                <a:effectLst/>
              </a:rPr>
              <a:t>households</a:t>
            </a:r>
            <a:endParaRPr lang="en-US" sz="9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5400" cap="flat" cmpd="dbl" algn="ctr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34925" cap="flat" cmpd="dbl" algn="ctr">
        <a:solidFill>
          <a:schemeClr val="phClr">
            <a:lumMod val="75000"/>
            <a:alpha val="70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kern="1200" spc="0" normalizeH="0" baseline="0"/>
  </cs:title>
  <cs:trendline>
    <cs:lnRef idx="0">
      <cs:styleClr val="0"/>
    </cs:lnRef>
    <cs:fillRef idx="0"/>
    <cs:effectRef idx="0"/>
    <cs:fontRef idx="minor">
      <a:schemeClr val="tx1"/>
    </cs:fontRef>
    <cs:spPr>
      <a:ln w="38100" cap="rnd" cmpd="sng" algn="ctr">
        <a:solidFill>
          <a:schemeClr val="phClr">
            <a:lumMod val="75000"/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2238D-1E27-47BB-86DE-2DCA61276327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3413" y="1163638"/>
            <a:ext cx="5591175" cy="31448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82297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0AF59-CE35-435E-99B8-3B49E868C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57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0AF59-CE35-435E-99B8-3B49E868C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1981-D22B-4116-92B4-FBE1D59BF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D39E9-806A-419F-8E82-988D29F03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60294-8DE1-4930-804B-9FF175AF7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AB89B-3351-4C6E-BC4A-373C0CA33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E09B-26E3-42DA-8A80-229F5A4B5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46FF-370C-4F58-89B9-B4754D39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E48440-4BEA-463A-939E-5CB8E4491C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AEA2A-9F2A-4490-B578-73320DF6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F7239C-7F08-4C4F-A2CA-A85EA4C1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1F42-1FE6-4D95-ACBF-435418BF5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9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93A2F2-DB78-4DBF-9B14-24BE4B4C66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6FADC-73BF-4834-B9C7-9BE5BF130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24EE3-3F0B-451F-AA29-C0BD7C72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0EA8D-EFEE-4439-A1FD-27D08B1BC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EAA7A-04C4-4F5B-8C50-2D6EAD2B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6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03D-3C6E-473D-A135-78BE83A65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5B62D-E1D0-4ADC-9D40-A93AE8523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4FB58-282E-4E81-B132-60644F398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A524B-E86A-49DD-BB91-6621086F4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63538-BFBA-406E-B0F1-D1CFE0B2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21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CA1FD-C26C-4F46-92D6-49ADCFEDE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6E363-0B54-4361-8147-E25F720A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0A879-17C6-4408-A0E2-D01EC0D1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230E-1E6E-4F93-8C8E-52DAB719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F4511-2B57-4AEC-9211-D9C48B888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922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8A6A-6FE2-49B9-B186-A8E9D42AE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04BA3-1AD8-4FDD-8B5A-F1E31CE68F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0626C-0583-4C81-BC4F-825C878364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7E31C-8024-4B0B-82B7-8EBAC8E99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15A67D-962E-447D-B53B-7FE2F709E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12D0E-241B-4F46-B2CF-A0D177390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72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9CD0F-3714-43E4-87A4-9842A010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63C3FE-A070-4893-AE30-148E7F3E8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A008D-3EDB-4882-9ACB-6D057A41F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97CFE-52D2-4C2F-A71F-70BAAB671E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617361-34CB-434F-8535-9BAA6E5A34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06897-3AC1-4363-9B40-0B978B4B1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11B93-ECF1-4C25-B8CB-C066D8C09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F53928-E6AA-4C84-A14A-15F0491EB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5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E3975-8A91-4B83-ADAD-55C67F30D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BAA823-20C1-4C27-93EC-9A8A3FB0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793D5-2F03-40E9-A9B9-EC771592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69DED-BD4F-42B6-8D6E-A3974F6F8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33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FCF8F-9DA8-470E-B75C-43D3C49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6DF55-FFB7-400F-A6C6-616156D7E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2F61F-EEEB-439D-821C-F73571A2B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A215D-084E-4D4B-9C1D-B76E6671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C08FA-88D0-49CB-916B-5DBAF0CC6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6616DE-261F-4D5A-A9AF-700FCDE3E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EE082E-FF86-44E3-AEFE-554FB5CA1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CD3E1-BD38-4F69-A355-78F3B1564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E8B9-B7D3-4A0D-A1BE-30BBADD80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34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B79BB-02C9-4EF6-A305-606A17CD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0A12F9-F864-4F22-B597-AF9BF14539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053B4-E3B5-4A2A-8E66-5D0CE9548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84F08-D8EB-44A5-82D3-89F20A0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0556-9251-4098-8468-E8935FDC234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A5081-01F0-4657-BD04-98FC58F36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60983-5030-4AAC-BDF5-7213DA7F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4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586366-2FFD-4527-82E9-EA88713B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DD86A-9058-4C69-B5DC-B719105E0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D22AC-8F79-407A-AF5C-CDDECE709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0556-9251-4098-8468-E8935FDC2344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393EA-737E-451E-9876-580111C4E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9BD41-78CB-4314-BDE8-6776F453B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E4DDC-ED98-43F8-A89D-6025F7C7F8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2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11.xml"/><Relationship Id="rId5" Type="http://schemas.openxmlformats.org/officeDocument/2006/relationships/image" Target="../media/image1.png"/><Relationship Id="rId4" Type="http://schemas.openxmlformats.org/officeDocument/2006/relationships/chart" Target="../charts/char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D195-1458-4A78-BBDC-96AC3D44A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4621" y="2475914"/>
            <a:ext cx="9162757" cy="2630658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br>
              <a:rPr lang="mk-MK" sz="2800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3200" b="1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/>
                <a:cs typeface="Calibri Light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Macroeconomic data and the </a:t>
            </a:r>
            <a:br>
              <a:rPr lang="mk-MK" sz="3200" dirty="0">
                <a:solidFill>
                  <a:srgbClr val="002060"/>
                </a:solidFill>
                <a:latin typeface="+mn-lt"/>
              </a:rPr>
            </a:br>
            <a:r>
              <a:rPr lang="en-GB" sz="3200" dirty="0">
                <a:solidFill>
                  <a:srgbClr val="002060"/>
                </a:solidFill>
                <a:latin typeface="+mn-lt"/>
              </a:rPr>
              <a:t>B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anking system of the </a:t>
            </a:r>
            <a:r>
              <a:rPr lang="en-GB" sz="3200" dirty="0">
                <a:solidFill>
                  <a:srgbClr val="002060"/>
                </a:solidFill>
                <a:latin typeface="+mn-lt"/>
              </a:rPr>
              <a:t>R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epublic of North Macedonia </a:t>
            </a:r>
            <a:br>
              <a:rPr lang="mk-MK" sz="3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</a:br>
            <a:br>
              <a:rPr lang="en-US" sz="3200" dirty="0">
                <a:effectLst/>
                <a:latin typeface="+mn-lt"/>
                <a:ea typeface="Calibri" panose="020F0502020204030204" pitchFamily="34" charset="0"/>
              </a:rPr>
            </a:br>
            <a:r>
              <a:rPr lang="en-GB" sz="16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Dece</a:t>
            </a:r>
            <a:r>
              <a:rPr lang="en-GB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mber 3</a:t>
            </a:r>
            <a:r>
              <a:rPr lang="mk-MK" sz="16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1, 2022</a:t>
            </a:r>
            <a:b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70C5339-79EB-459B-9B8A-E7A326E4686A}"/>
              </a:ext>
            </a:extLst>
          </p:cNvPr>
          <p:cNvSpPr/>
          <p:nvPr/>
        </p:nvSpPr>
        <p:spPr>
          <a:xfrm>
            <a:off x="0" y="1"/>
            <a:ext cx="4427984" cy="906286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9EB141B5-5528-4862-84F1-94FFB3359DD9}"/>
              </a:ext>
            </a:extLst>
          </p:cNvPr>
          <p:cNvSpPr/>
          <p:nvPr/>
        </p:nvSpPr>
        <p:spPr>
          <a:xfrm>
            <a:off x="325199" y="453144"/>
            <a:ext cx="2378844" cy="10663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98472" y="3317391"/>
            <a:ext cx="7295681" cy="1335331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numCol="1" anchor="ctr">
            <a:normAutofit fontScale="92500" lnSpcReduction="20000"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rgbClr val="002060"/>
                </a:solidFill>
              </a:rPr>
              <a:t>Banking sector has stabile rates of profitability</a:t>
            </a:r>
            <a:r>
              <a:rPr lang="en-US" sz="1200" dirty="0">
                <a:solidFill>
                  <a:srgbClr val="002060"/>
                </a:solidFill>
              </a:rPr>
              <a:t> measured by </a:t>
            </a:r>
            <a:r>
              <a:rPr lang="en-GB" sz="1200" dirty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  <a:defRPr sz="11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rgbClr val="002060"/>
                </a:solidFill>
                <a:effectLst/>
              </a:rPr>
              <a:t>Return on average asset </a:t>
            </a:r>
            <a:r>
              <a:rPr lang="ru-RU" sz="1200" b="1" i="0" baseline="0" dirty="0">
                <a:solidFill>
                  <a:srgbClr val="002060"/>
                </a:solidFill>
                <a:effectLst/>
              </a:rPr>
              <a:t>(ROAA)</a:t>
            </a:r>
            <a:r>
              <a:rPr lang="en-US" sz="1200" b="1" i="0" baseline="0" dirty="0">
                <a:solidFill>
                  <a:srgbClr val="002060"/>
                </a:solidFill>
                <a:effectLst/>
              </a:rPr>
              <a:t> </a:t>
            </a:r>
            <a:r>
              <a:rPr lang="mk-MK" sz="1200" dirty="0">
                <a:solidFill>
                  <a:srgbClr val="002060"/>
                </a:solidFill>
              </a:rPr>
              <a:t>1,</a:t>
            </a:r>
            <a:r>
              <a:rPr lang="en-GB" sz="1200" dirty="0">
                <a:solidFill>
                  <a:srgbClr val="002060"/>
                </a:solidFill>
              </a:rPr>
              <a:t>46</a:t>
            </a:r>
            <a:r>
              <a:rPr lang="mk-MK" sz="1200" dirty="0">
                <a:solidFill>
                  <a:srgbClr val="002060"/>
                </a:solidFill>
              </a:rPr>
              <a:t>%, </a:t>
            </a:r>
            <a:r>
              <a:rPr lang="en-GB" sz="1200" dirty="0">
                <a:solidFill>
                  <a:srgbClr val="002060"/>
                </a:solidFill>
              </a:rPr>
              <a:t>reduced</a:t>
            </a:r>
            <a:r>
              <a:rPr lang="en-US" sz="1200" dirty="0">
                <a:solidFill>
                  <a:srgbClr val="002060"/>
                </a:solidFill>
              </a:rPr>
              <a:t> by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(-0.03)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en-US" sz="1200" dirty="0">
                <a:solidFill>
                  <a:srgbClr val="002060"/>
                </a:solidFill>
              </a:rPr>
              <a:t> annual</a:t>
            </a:r>
            <a:r>
              <a:rPr lang="en-GB" sz="1200" dirty="0">
                <a:solidFill>
                  <a:srgbClr val="002060"/>
                </a:solidFill>
              </a:rPr>
              <a:t>, or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(-0.19)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  <a:r>
              <a:rPr lang="mk-MK" sz="1200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  <a:defRPr sz="12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i="0" baseline="0" dirty="0">
                <a:solidFill>
                  <a:srgbClr val="002060"/>
                </a:solidFill>
                <a:effectLst/>
              </a:rPr>
              <a:t>Return on average </a:t>
            </a:r>
            <a:r>
              <a:rPr lang="en-US" sz="1200" b="1" i="0" u="none" strike="noStrike" baseline="0" dirty="0">
                <a:solidFill>
                  <a:srgbClr val="002060"/>
                </a:solidFill>
                <a:effectLst/>
              </a:rPr>
              <a:t>equity </a:t>
            </a:r>
            <a:r>
              <a:rPr lang="ru-RU" sz="1200" b="1" dirty="0">
                <a:solidFill>
                  <a:srgbClr val="002060"/>
                </a:solidFill>
              </a:rPr>
              <a:t>(ROAE)</a:t>
            </a:r>
            <a:r>
              <a:rPr lang="en-US" sz="1200" b="1" dirty="0">
                <a:solidFill>
                  <a:srgbClr val="002060"/>
                </a:solidFill>
              </a:rPr>
              <a:t> </a:t>
            </a:r>
            <a:r>
              <a:rPr lang="mk-MK" sz="1200" dirty="0">
                <a:solidFill>
                  <a:srgbClr val="002060"/>
                </a:solidFill>
              </a:rPr>
              <a:t>1</a:t>
            </a:r>
            <a:r>
              <a:rPr lang="en-GB" sz="1200" dirty="0">
                <a:solidFill>
                  <a:srgbClr val="002060"/>
                </a:solidFill>
              </a:rPr>
              <a:t>2.24%</a:t>
            </a:r>
            <a:r>
              <a:rPr lang="mk-MK" sz="1200" dirty="0">
                <a:solidFill>
                  <a:srgbClr val="002060"/>
                </a:solidFill>
              </a:rPr>
              <a:t>, </a:t>
            </a:r>
            <a:r>
              <a:rPr lang="en-GB" sz="1200" dirty="0">
                <a:solidFill>
                  <a:srgbClr val="002060"/>
                </a:solidFill>
              </a:rPr>
              <a:t>reduced</a:t>
            </a:r>
            <a:r>
              <a:rPr lang="en-US" sz="1200" dirty="0">
                <a:solidFill>
                  <a:srgbClr val="002060"/>
                </a:solidFill>
              </a:rPr>
              <a:t> by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(-0.66)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en-US" sz="1200" dirty="0">
                <a:solidFill>
                  <a:srgbClr val="002060"/>
                </a:solidFill>
              </a:rPr>
              <a:t> annual 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or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(-1.48)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  <a:latin typeface="+mn-lt"/>
              </a:rPr>
              <a:t>quarterly</a:t>
            </a:r>
            <a:endParaRPr lang="mk-MK" sz="12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i="0" u="none" strike="noStrike" dirty="0">
                <a:solidFill>
                  <a:srgbClr val="002060"/>
                </a:solidFill>
                <a:effectLst/>
                <a:latin typeface="+mn-lt"/>
              </a:rPr>
              <a:t>47.8% of total income cover </a:t>
            </a:r>
            <a:r>
              <a:rPr lang="en-GB" sz="1200" dirty="0">
                <a:solidFill>
                  <a:srgbClr val="002060"/>
                </a:solidFill>
              </a:rPr>
              <a:t>operating costs of the Banks </a:t>
            </a:r>
            <a:endParaRPr lang="mk-MK" sz="1200" dirty="0">
              <a:solidFill>
                <a:srgbClr val="002060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rgbClr val="002060"/>
                </a:solidFill>
              </a:rPr>
              <a:t>62.62%</a:t>
            </a:r>
            <a:r>
              <a:rPr lang="en-US" sz="1200" dirty="0">
                <a:solidFill>
                  <a:srgbClr val="002060"/>
                </a:solidFill>
              </a:rPr>
              <a:t> of total income</a:t>
            </a:r>
            <a:r>
              <a:rPr lang="mk-MK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is net interest income</a:t>
            </a:r>
            <a:endParaRPr lang="mk-MK" sz="1200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000" b="1" dirty="0">
              <a:solidFill>
                <a:srgbClr val="002060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b="1" dirty="0">
                <a:solidFill>
                  <a:srgbClr val="002060"/>
                </a:solidFill>
              </a:rPr>
              <a:t>Source</a:t>
            </a:r>
            <a:r>
              <a:rPr lang="en-US" sz="1000" b="1" dirty="0">
                <a:solidFill>
                  <a:srgbClr val="002060"/>
                </a:solidFill>
              </a:rPr>
              <a:t>:</a:t>
            </a:r>
            <a:r>
              <a:rPr lang="en-GB" sz="1000" b="1" dirty="0">
                <a:solidFill>
                  <a:srgbClr val="002060"/>
                </a:solidFill>
              </a:rPr>
              <a:t> NBR REPORT ON RISKS IN THE BANKING SYSTEM OF THE REPUBLIC OF MACEDONIA, Indicators on the</a:t>
            </a:r>
            <a:r>
              <a:rPr lang="mk-MK" sz="1000" b="1" dirty="0">
                <a:solidFill>
                  <a:srgbClr val="002060"/>
                </a:solidFill>
              </a:rPr>
              <a:t> </a:t>
            </a:r>
            <a:r>
              <a:rPr lang="en-GB" sz="1000" b="1" dirty="0">
                <a:solidFill>
                  <a:srgbClr val="002060"/>
                </a:solidFill>
              </a:rPr>
              <a:t>banking system</a:t>
            </a:r>
            <a:endParaRPr lang="en-GB" sz="1300" dirty="0">
              <a:solidFill>
                <a:srgbClr val="002060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AA300CA-8CA9-505F-8858-D5E7E8D47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259794"/>
              </p:ext>
            </p:extLst>
          </p:nvPr>
        </p:nvGraphicFramePr>
        <p:xfrm>
          <a:off x="225083" y="4869180"/>
          <a:ext cx="7269070" cy="1743648"/>
        </p:xfrm>
        <a:graphic>
          <a:graphicData uri="http://schemas.openxmlformats.org/drawingml/2006/table">
            <a:tbl>
              <a:tblPr/>
              <a:tblGrid>
                <a:gridCol w="3389116">
                  <a:extLst>
                    <a:ext uri="{9D8B030D-6E8A-4147-A177-3AD203B41FA5}">
                      <a16:colId xmlns:a16="http://schemas.microsoft.com/office/drawing/2014/main" val="1181681593"/>
                    </a:ext>
                  </a:extLst>
                </a:gridCol>
                <a:gridCol w="257106">
                  <a:extLst>
                    <a:ext uri="{9D8B030D-6E8A-4147-A177-3AD203B41FA5}">
                      <a16:colId xmlns:a16="http://schemas.microsoft.com/office/drawing/2014/main" val="2950225263"/>
                    </a:ext>
                  </a:extLst>
                </a:gridCol>
                <a:gridCol w="1712034">
                  <a:extLst>
                    <a:ext uri="{9D8B030D-6E8A-4147-A177-3AD203B41FA5}">
                      <a16:colId xmlns:a16="http://schemas.microsoft.com/office/drawing/2014/main" val="2406167674"/>
                    </a:ext>
                  </a:extLst>
                </a:gridCol>
                <a:gridCol w="1910814">
                  <a:extLst>
                    <a:ext uri="{9D8B030D-6E8A-4147-A177-3AD203B41FA5}">
                      <a16:colId xmlns:a16="http://schemas.microsoft.com/office/drawing/2014/main" val="758365647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dirty="0">
                          <a:solidFill>
                            <a:srgbClr val="FF0000"/>
                          </a:solidFill>
                          <a:latin typeface="+mn-lt"/>
                          <a:cs typeface="Aldhabi" panose="020B0604020202020204" pitchFamily="2" charset="-78"/>
                        </a:rPr>
                        <a:t>Profitability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232655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assets </a:t>
                      </a:r>
                      <a:r>
                        <a:rPr lang="ru-RU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(ROAA)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- 0.03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- 0.19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143722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b="1" i="0" baseline="0" dirty="0">
                          <a:solidFill>
                            <a:srgbClr val="002060"/>
                          </a:solidFill>
                          <a:effectLst/>
                        </a:rPr>
                        <a:t>Return on average </a:t>
                      </a:r>
                      <a:r>
                        <a:rPr lang="en-US" sz="11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equity </a:t>
                      </a:r>
                      <a:r>
                        <a:rPr lang="ru-RU" sz="1100" b="1" dirty="0">
                          <a:solidFill>
                            <a:srgbClr val="002060"/>
                          </a:solidFill>
                        </a:rPr>
                        <a:t>(ROAE)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- 0.66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- 1.48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194986"/>
                  </a:ext>
                </a:extLst>
              </a:tr>
              <a:tr h="356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Cost-to-income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ratio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0.42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- 0.09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141419"/>
                  </a:ext>
                </a:extLst>
              </a:tr>
              <a:tr h="344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100" b="1" i="0" u="none" strike="noStrike" kern="1200" baseline="0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Net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interest income</a:t>
                      </a:r>
                      <a:r>
                        <a:rPr lang="ru-RU" b="1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GB" b="1" dirty="0">
                          <a:solidFill>
                            <a:srgbClr val="002060"/>
                          </a:solidFill>
                        </a:rPr>
                        <a:t>total</a:t>
                      </a:r>
                      <a:r>
                        <a:rPr lang="en-GB" b="1" baseline="0" dirty="0">
                          <a:solidFill>
                            <a:srgbClr val="002060"/>
                          </a:solidFill>
                        </a:rPr>
                        <a:t> income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 3.27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 0.72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141380"/>
                  </a:ext>
                </a:extLst>
              </a:tr>
            </a:tbl>
          </a:graphicData>
        </a:graphic>
      </p:graphicFrame>
      <p:sp>
        <p:nvSpPr>
          <p:cNvPr id="13" name="object 8">
            <a:extLst>
              <a:ext uri="{FF2B5EF4-FFF2-40B4-BE49-F238E27FC236}">
                <a16:creationId xmlns:a16="http://schemas.microsoft.com/office/drawing/2014/main" id="{75EA416E-B2FD-0AF3-4F60-634D409FFC58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7695FF8-AC79-420E-3575-6CB49E2EB9DC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AF0FA2F-CDDF-767B-C87E-1210A014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MBA 2022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Profitability indicators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EC36732-71C9-A4B4-6349-676931F20D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738123"/>
              </p:ext>
            </p:extLst>
          </p:nvPr>
        </p:nvGraphicFramePr>
        <p:xfrm>
          <a:off x="198473" y="784724"/>
          <a:ext cx="3708728" cy="234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87685AC-2C71-F886-A4EE-842D3A0378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3497474"/>
              </p:ext>
            </p:extLst>
          </p:nvPr>
        </p:nvGraphicFramePr>
        <p:xfrm>
          <a:off x="3994461" y="784724"/>
          <a:ext cx="3400252" cy="234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C3F7B12-5CBD-3D37-53BC-A4BF752B31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0446824"/>
              </p:ext>
            </p:extLst>
          </p:nvPr>
        </p:nvGraphicFramePr>
        <p:xfrm>
          <a:off x="7620000" y="78472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B0714A4-3FDC-C53A-C8C8-FF25F48B3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1978"/>
              </p:ext>
            </p:extLst>
          </p:nvPr>
        </p:nvGraphicFramePr>
        <p:xfrm>
          <a:off x="7620000" y="3769308"/>
          <a:ext cx="4572000" cy="284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2952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6DFDC60-D7B5-420B-8CAB-146CA2032782}"/>
              </a:ext>
            </a:extLst>
          </p:cNvPr>
          <p:cNvSpPr txBox="1">
            <a:spLocks/>
          </p:cNvSpPr>
          <p:nvPr/>
        </p:nvSpPr>
        <p:spPr>
          <a:xfrm>
            <a:off x="159229" y="155138"/>
            <a:ext cx="11999742" cy="47267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6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MBA 2022</a:t>
            </a:r>
          </a:p>
          <a:p>
            <a:pPr algn="l"/>
            <a:r>
              <a:rPr lang="en-GB" sz="16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</a:t>
            </a:r>
            <a:r>
              <a:rPr lang="en-US" sz="1600" dirty="0">
                <a:solidFill>
                  <a:srgbClr val="002060"/>
                </a:solidFill>
                <a:latin typeface="Amasis MT Pro" panose="02040504050005020304" pitchFamily="18" charset="0"/>
              </a:rPr>
              <a:t>macroeconomic environment </a:t>
            </a:r>
            <a:endParaRPr lang="en-US" sz="1800" b="1" dirty="0">
              <a:solidFill>
                <a:srgbClr val="002060"/>
              </a:solidFill>
              <a:latin typeface="Amasis MT Pro" panose="02040504050005020304" pitchFamily="18" charset="0"/>
              <a:cs typeface="Aldhabi" panose="020B0604020202020204" pitchFamily="2" charset="-78"/>
            </a:endParaRP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5077339C-8756-475E-A15D-7A450F2306DE}"/>
              </a:ext>
            </a:extLst>
          </p:cNvPr>
          <p:cNvSpPr>
            <a:spLocks noChangeArrowheads="1"/>
          </p:cNvSpPr>
          <p:nvPr/>
        </p:nvSpPr>
        <p:spPr bwMode="gray">
          <a:xfrm>
            <a:off x="4690581" y="627809"/>
            <a:ext cx="7309161" cy="4682541"/>
          </a:xfrm>
          <a:prstGeom prst="roundRect">
            <a:avLst>
              <a:gd name="adj" fmla="val 6588"/>
            </a:avLst>
          </a:prstGeom>
          <a:noFill/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1B0B9-4716-4655-90DD-99307075E936}"/>
              </a:ext>
            </a:extLst>
          </p:cNvPr>
          <p:cNvSpPr txBox="1"/>
          <p:nvPr/>
        </p:nvSpPr>
        <p:spPr>
          <a:xfrm>
            <a:off x="5831059" y="5477806"/>
            <a:ext cx="609834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rgbClr val="002060"/>
                </a:solidFill>
              </a:rPr>
              <a:t>The credit rating of the state:</a:t>
            </a:r>
            <a:r>
              <a:rPr lang="mk-MK" sz="1400" dirty="0">
                <a:solidFill>
                  <a:srgbClr val="002060"/>
                </a:solidFill>
              </a:rPr>
              <a:t>  </a:t>
            </a:r>
          </a:p>
          <a:p>
            <a:pPr algn="r"/>
            <a:endParaRPr lang="en-GB" sz="1400" dirty="0">
              <a:solidFill>
                <a:srgbClr val="002060"/>
              </a:solidFill>
            </a:endParaRPr>
          </a:p>
          <a:p>
            <a:pPr algn="r"/>
            <a:r>
              <a:rPr lang="en-GB" sz="1400" dirty="0">
                <a:solidFill>
                  <a:srgbClr val="002060"/>
                </a:solidFill>
              </a:rPr>
              <a:t>Rating </a:t>
            </a:r>
            <a:r>
              <a:rPr lang="en-GB" sz="1400" dirty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 ‘BB- Ratings Affirmed; </a:t>
            </a:r>
            <a:endParaRPr lang="mk-MK" sz="1400" dirty="0">
              <a:solidFill>
                <a:srgbClr val="002060"/>
              </a:solidFill>
              <a:effectLst/>
              <a:latin typeface="Segoe UI" panose="020B0502040204020203" pitchFamily="34" charset="0"/>
            </a:endParaRPr>
          </a:p>
          <a:p>
            <a:pPr algn="r"/>
            <a:r>
              <a:rPr lang="en-GB" sz="1400" dirty="0">
                <a:solidFill>
                  <a:srgbClr val="002060"/>
                </a:solidFill>
                <a:effectLst/>
                <a:latin typeface="Segoe UI" panose="020B0502040204020203" pitchFamily="34" charset="0"/>
              </a:rPr>
              <a:t>Outlook Stable</a:t>
            </a:r>
            <a:endParaRPr lang="en-GB" sz="1400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r"/>
            <a:r>
              <a:rPr lang="en-GB" sz="1400" b="1" dirty="0">
                <a:solidFill>
                  <a:srgbClr val="002060"/>
                </a:solidFill>
              </a:rPr>
              <a:t>Standard &amp; Poor’s </a:t>
            </a:r>
            <a:endParaRPr lang="mk-MK" sz="1400" b="1" dirty="0">
              <a:solidFill>
                <a:srgbClr val="002060"/>
              </a:solidFill>
            </a:endParaRPr>
          </a:p>
          <a:p>
            <a:pPr algn="r"/>
            <a:r>
              <a:rPr lang="en-US" sz="1100" dirty="0">
                <a:solidFill>
                  <a:srgbClr val="002060"/>
                </a:solidFill>
                <a:cs typeface="Arial" panose="020B0604020202020204" pitchFamily="34" charset="0"/>
              </a:rPr>
              <a:t>Source </a:t>
            </a:r>
            <a:r>
              <a:rPr lang="mk-MK" sz="1100" b="1" dirty="0">
                <a:solidFill>
                  <a:srgbClr val="002060"/>
                </a:solidFill>
              </a:rPr>
              <a:t>:</a:t>
            </a:r>
            <a:r>
              <a:rPr lang="ru-RU" sz="1100" b="1" dirty="0">
                <a:solidFill>
                  <a:srgbClr val="002060"/>
                </a:solidFill>
              </a:rPr>
              <a:t> www.spglobal.com/standard-poor-s-ratings-ratingsdirect │</a:t>
            </a:r>
            <a:r>
              <a:rPr lang="en-GB" sz="1100" b="1" dirty="0">
                <a:solidFill>
                  <a:srgbClr val="002060"/>
                </a:solidFill>
              </a:rPr>
              <a:t>January</a:t>
            </a:r>
            <a:r>
              <a:rPr lang="ru-RU" sz="1100" b="1" dirty="0">
                <a:solidFill>
                  <a:srgbClr val="002060"/>
                </a:solidFill>
              </a:rPr>
              <a:t> 28, 2023</a:t>
            </a:r>
            <a:endParaRPr lang="en-US" sz="1100" dirty="0"/>
          </a:p>
        </p:txBody>
      </p:sp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08C7E014-7C73-6F06-2D34-9D58CC48AAE5}"/>
              </a:ext>
            </a:extLst>
          </p:cNvPr>
          <p:cNvSpPr/>
          <p:nvPr/>
        </p:nvSpPr>
        <p:spPr>
          <a:xfrm>
            <a:off x="87260" y="847289"/>
            <a:ext cx="4257683" cy="6047470"/>
          </a:xfrm>
          <a:prstGeom prst="roundRect">
            <a:avLst>
              <a:gd name="adj" fmla="val 35416"/>
            </a:avLst>
          </a:prstGeom>
          <a:ln>
            <a:solidFill>
              <a:srgbClr val="FF99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100" b="1" dirty="0">
                <a:solidFill>
                  <a:srgbClr val="002060"/>
                </a:solidFill>
              </a:rPr>
              <a:t>Credit rating of the state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u="none" strike="noStrike" dirty="0">
                <a:solidFill>
                  <a:srgbClr val="002060"/>
                </a:solidFill>
                <a:effectLst/>
              </a:rPr>
              <a:t>BB - outlook Stabile, Standard &amp; Poor’s confirmed the implementation of good policies, the stabile banking system and domestic currency and increased foreign reserves</a:t>
            </a:r>
          </a:p>
          <a:p>
            <a:pPr algn="just"/>
            <a:endParaRPr lang="mk-MK" sz="1100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Industrial</a:t>
            </a:r>
            <a:r>
              <a:rPr lang="en-US" sz="1100" b="1" u="none" strike="noStrike" baseline="0" dirty="0">
                <a:solidFill>
                  <a:srgbClr val="002060"/>
                </a:solidFill>
                <a:effectLst/>
              </a:rPr>
              <a:t> production volume index</a:t>
            </a:r>
            <a:endParaRPr lang="en-US" sz="1100" b="1" i="0" u="none" strike="noStrike" dirty="0">
              <a:solidFill>
                <a:srgbClr val="002060"/>
              </a:solidFill>
              <a:effectLst/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99</a:t>
            </a:r>
            <a:r>
              <a:rPr lang="ru-RU" sz="1100" i="0" dirty="0">
                <a:solidFill>
                  <a:srgbClr val="002060"/>
                </a:solidFill>
                <a:effectLst/>
              </a:rPr>
              <a:t>.</a:t>
            </a:r>
            <a:r>
              <a:rPr lang="en-GB" sz="1100" i="0" dirty="0">
                <a:solidFill>
                  <a:srgbClr val="002060"/>
                </a:solidFill>
                <a:effectLst/>
              </a:rPr>
              <a:t>7</a:t>
            </a:r>
            <a:r>
              <a:rPr lang="ru-RU" sz="1100" i="0" dirty="0">
                <a:solidFill>
                  <a:srgbClr val="002060"/>
                </a:solidFill>
                <a:effectLst/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annual </a:t>
            </a:r>
            <a:endParaRPr lang="ru-RU" sz="1100" b="0" i="0" dirty="0">
              <a:solidFill>
                <a:srgbClr val="002060"/>
              </a:solidFill>
              <a:effectLst/>
            </a:endParaRPr>
          </a:p>
          <a:p>
            <a:pPr lvl="0"/>
            <a:endParaRPr lang="mk-MK" sz="1100" b="1" dirty="0">
              <a:solidFill>
                <a:srgbClr val="002060"/>
              </a:solidFill>
            </a:endParaRPr>
          </a:p>
          <a:p>
            <a:pPr lvl="0"/>
            <a:r>
              <a:rPr lang="en-GB" sz="1100" b="1" dirty="0">
                <a:solidFill>
                  <a:srgbClr val="002060"/>
                </a:solidFill>
              </a:rPr>
              <a:t>Trade 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Import amounts </a:t>
            </a:r>
            <a:r>
              <a:rPr lang="en-US" sz="1100" dirty="0">
                <a:solidFill>
                  <a:srgbClr val="002060"/>
                </a:solidFill>
              </a:rPr>
              <a:t>747 191 Mio. DEN</a:t>
            </a:r>
            <a:r>
              <a:rPr lang="en-GB" sz="1100" dirty="0">
                <a:solidFill>
                  <a:srgbClr val="002060"/>
                </a:solidFill>
              </a:rPr>
              <a:t>, increased</a:t>
            </a:r>
            <a:r>
              <a:rPr lang="ru-RU" sz="1100" dirty="0">
                <a:solidFill>
                  <a:srgbClr val="002060"/>
                </a:solidFill>
              </a:rPr>
              <a:t> 2</a:t>
            </a:r>
            <a:r>
              <a:rPr lang="en-GB" sz="1100" dirty="0">
                <a:solidFill>
                  <a:srgbClr val="002060"/>
                </a:solidFill>
              </a:rPr>
              <a:t>5</a:t>
            </a:r>
            <a:r>
              <a:rPr lang="ru-RU" sz="1100" dirty="0">
                <a:solidFill>
                  <a:srgbClr val="002060"/>
                </a:solidFill>
              </a:rPr>
              <a:t>,</a:t>
            </a:r>
            <a:r>
              <a:rPr lang="en-GB" sz="1100" dirty="0">
                <a:solidFill>
                  <a:srgbClr val="002060"/>
                </a:solidFill>
              </a:rPr>
              <a:t>8 </a:t>
            </a:r>
            <a:r>
              <a:rPr lang="ru-RU" sz="1100" dirty="0">
                <a:solidFill>
                  <a:srgbClr val="002060"/>
                </a:solidFill>
              </a:rPr>
              <a:t>%</a:t>
            </a:r>
            <a:r>
              <a:rPr lang="en-GB" sz="1100" dirty="0">
                <a:solidFill>
                  <a:srgbClr val="002060"/>
                </a:solidFill>
              </a:rPr>
              <a:t> annual</a:t>
            </a:r>
            <a:r>
              <a:rPr lang="en-US" sz="1100" dirty="0">
                <a:solidFill>
                  <a:srgbClr val="002060"/>
                </a:solidFill>
              </a:rPr>
              <a:t>,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Export amounts 511 444 </a:t>
            </a:r>
            <a:r>
              <a:rPr lang="en-US" sz="1100" dirty="0">
                <a:solidFill>
                  <a:srgbClr val="002060"/>
                </a:solidFill>
              </a:rPr>
              <a:t>Mio. DEN</a:t>
            </a:r>
            <a:r>
              <a:rPr lang="en-GB" sz="1100" dirty="0">
                <a:solidFill>
                  <a:srgbClr val="002060"/>
                </a:solidFill>
              </a:rPr>
              <a:t>, increased </a:t>
            </a:r>
            <a:r>
              <a:rPr lang="en-US" sz="1100" dirty="0">
                <a:solidFill>
                  <a:srgbClr val="002060"/>
                </a:solidFill>
              </a:rPr>
              <a:t>19</a:t>
            </a:r>
            <a:r>
              <a:rPr lang="ru-RU" sz="1100" dirty="0">
                <a:solidFill>
                  <a:srgbClr val="002060"/>
                </a:solidFill>
              </a:rPr>
              <a:t>,</a:t>
            </a:r>
            <a:r>
              <a:rPr lang="en-GB" sz="1100" dirty="0">
                <a:solidFill>
                  <a:srgbClr val="002060"/>
                </a:solidFill>
              </a:rPr>
              <a:t>9</a:t>
            </a:r>
            <a:r>
              <a:rPr lang="ru-RU" sz="1100" dirty="0">
                <a:solidFill>
                  <a:srgbClr val="002060"/>
                </a:solidFill>
              </a:rPr>
              <a:t>%</a:t>
            </a:r>
            <a:r>
              <a:rPr lang="en-US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annual,</a:t>
            </a:r>
          </a:p>
          <a:p>
            <a:pPr algn="just"/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GDP growth </a:t>
            </a: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US" altLang="en-US" sz="1100" dirty="0">
                <a:solidFill>
                  <a:srgbClr val="002060"/>
                </a:solidFill>
              </a:rPr>
              <a:t>0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</a:rPr>
              <a:t>.6%</a:t>
            </a:r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endParaRPr lang="en-US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Inflation</a:t>
            </a:r>
            <a:endParaRPr lang="en-GB" sz="1100" b="1" dirty="0">
              <a:solidFill>
                <a:srgbClr val="002060"/>
              </a:solidFill>
            </a:endParaRPr>
          </a:p>
          <a:p>
            <a:pPr marL="180975" indent="-180975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14</a:t>
            </a:r>
            <a:r>
              <a:rPr lang="mk-MK" sz="1100" dirty="0">
                <a:solidFill>
                  <a:srgbClr val="002060"/>
                </a:solidFill>
              </a:rPr>
              <a:t>,</a:t>
            </a:r>
            <a:r>
              <a:rPr lang="en-GB" sz="1100" dirty="0">
                <a:solidFill>
                  <a:srgbClr val="002060"/>
                </a:solidFill>
              </a:rPr>
              <a:t>2%</a:t>
            </a:r>
          </a:p>
          <a:p>
            <a:pPr algn="just"/>
            <a:endParaRPr lang="mk-MK" sz="1100" b="1" u="none" strike="noStrike" dirty="0">
              <a:solidFill>
                <a:srgbClr val="002060"/>
              </a:solidFill>
              <a:effectLst/>
            </a:endParaRPr>
          </a:p>
          <a:p>
            <a:pPr algn="just"/>
            <a:r>
              <a:rPr lang="en-US" sz="1100" b="1" u="none" strike="noStrike" dirty="0">
                <a:solidFill>
                  <a:srgbClr val="002060"/>
                </a:solidFill>
                <a:effectLst/>
              </a:rPr>
              <a:t>FX Reserves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2060"/>
                </a:solidFill>
              </a:rPr>
              <a:t>3.</a:t>
            </a:r>
            <a:r>
              <a:rPr lang="en-GB" sz="1100" dirty="0">
                <a:solidFill>
                  <a:srgbClr val="002060"/>
                </a:solidFill>
              </a:rPr>
              <a:t>862</a:t>
            </a:r>
            <a:r>
              <a:rPr lang="ru-RU" sz="1100" dirty="0">
                <a:solidFill>
                  <a:srgbClr val="002060"/>
                </a:solidFill>
              </a:rPr>
              <a:t>,8</a:t>
            </a:r>
            <a:r>
              <a:rPr lang="en-GB" sz="1100" dirty="0">
                <a:solidFill>
                  <a:srgbClr val="002060"/>
                </a:solidFill>
              </a:rPr>
              <a:t>6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Mio.</a:t>
            </a:r>
            <a:r>
              <a:rPr lang="en-US" sz="1100" b="0" i="0" dirty="0">
                <a:solidFill>
                  <a:srgbClr val="002060"/>
                </a:solidFill>
                <a:effectLst/>
              </a:rPr>
              <a:t>EUR </a:t>
            </a:r>
            <a:endParaRPr lang="ru-RU" sz="1100" dirty="0">
              <a:solidFill>
                <a:srgbClr val="002060"/>
              </a:solidFill>
            </a:endParaRPr>
          </a:p>
          <a:p>
            <a:pPr lvl="0"/>
            <a:endParaRPr lang="mk-MK" sz="1100" b="1" dirty="0">
              <a:solidFill>
                <a:srgbClr val="002060"/>
              </a:solidFill>
            </a:endParaRPr>
          </a:p>
          <a:p>
            <a:pPr lvl="0"/>
            <a:r>
              <a:rPr lang="en-GB" sz="1100" b="1" i="0" dirty="0">
                <a:solidFill>
                  <a:srgbClr val="002060"/>
                </a:solidFill>
              </a:rPr>
              <a:t>Reference rate</a:t>
            </a:r>
            <a:endParaRPr lang="en-US" sz="1100" dirty="0">
              <a:solidFill>
                <a:srgbClr val="002060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4.75%</a:t>
            </a:r>
          </a:p>
          <a:p>
            <a:pPr algn="just"/>
            <a:endParaRPr lang="en-GB" sz="1100" dirty="0">
              <a:solidFill>
                <a:srgbClr val="002060"/>
              </a:solidFill>
            </a:endParaRPr>
          </a:p>
          <a:p>
            <a:pPr algn="just"/>
            <a:r>
              <a:rPr lang="en-GB" sz="1100" b="1" dirty="0">
                <a:solidFill>
                  <a:srgbClr val="002060"/>
                </a:solidFill>
              </a:rPr>
              <a:t>Labour Market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sz="1100" dirty="0">
                <a:solidFill>
                  <a:srgbClr val="002060"/>
                </a:solidFill>
              </a:rPr>
              <a:t>Rate of </a:t>
            </a:r>
            <a:r>
              <a:rPr lang="en-US" sz="1100" dirty="0">
                <a:solidFill>
                  <a:srgbClr val="002060"/>
                </a:solidFill>
              </a:rPr>
              <a:t>unemployment </a:t>
            </a:r>
            <a:r>
              <a:rPr lang="en-GB" sz="1100" dirty="0">
                <a:solidFill>
                  <a:srgbClr val="002060"/>
                </a:solidFill>
              </a:rPr>
              <a:t>14,4%</a:t>
            </a:r>
          </a:p>
          <a:p>
            <a:endParaRPr lang="en-US" sz="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r>
              <a:rPr lang="en-US" sz="800" b="1" dirty="0">
                <a:solidFill>
                  <a:srgbClr val="002060"/>
                </a:solidFill>
                <a:cs typeface="Arial" panose="020B0604020202020204" pitchFamily="34" charset="0"/>
              </a:rPr>
              <a:t>Source </a:t>
            </a:r>
            <a:r>
              <a:rPr lang="ru-RU" sz="800" b="1" dirty="0">
                <a:solidFill>
                  <a:srgbClr val="002060"/>
                </a:solidFill>
              </a:rPr>
              <a:t>: </a:t>
            </a:r>
            <a:r>
              <a:rPr lang="en-GB" sz="800" b="1" dirty="0">
                <a:solidFill>
                  <a:srgbClr val="002060"/>
                </a:solidFill>
              </a:rPr>
              <a:t>NBRM </a:t>
            </a:r>
            <a:r>
              <a:rPr lang="en-GB" sz="800" b="1" i="0" u="none" strike="noStrike" dirty="0">
                <a:solidFill>
                  <a:srgbClr val="002060"/>
                </a:solidFill>
                <a:effectLst/>
              </a:rPr>
              <a:t>BASIC ECONOMIC INDICATORS FOR REPUBLIC OF NORTH MACEDONIA</a:t>
            </a:r>
            <a:r>
              <a:rPr lang="en-GB" sz="800" b="1" dirty="0">
                <a:solidFill>
                  <a:srgbClr val="002060"/>
                </a:solidFill>
              </a:rPr>
              <a:t> 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F728107D-2E6F-B8AC-6324-76FA48ED8C7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89B38D0-1A35-7CB5-AFBF-254DC9F0D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334018"/>
              </p:ext>
            </p:extLst>
          </p:nvPr>
        </p:nvGraphicFramePr>
        <p:xfrm>
          <a:off x="4833335" y="880313"/>
          <a:ext cx="7000855" cy="43449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58919">
                  <a:extLst>
                    <a:ext uri="{9D8B030D-6E8A-4147-A177-3AD203B41FA5}">
                      <a16:colId xmlns:a16="http://schemas.microsoft.com/office/drawing/2014/main" val="690439302"/>
                    </a:ext>
                  </a:extLst>
                </a:gridCol>
                <a:gridCol w="864646">
                  <a:extLst>
                    <a:ext uri="{9D8B030D-6E8A-4147-A177-3AD203B41FA5}">
                      <a16:colId xmlns:a16="http://schemas.microsoft.com/office/drawing/2014/main" val="3311390934"/>
                    </a:ext>
                  </a:extLst>
                </a:gridCol>
                <a:gridCol w="740890">
                  <a:extLst>
                    <a:ext uri="{9D8B030D-6E8A-4147-A177-3AD203B41FA5}">
                      <a16:colId xmlns:a16="http://schemas.microsoft.com/office/drawing/2014/main" val="1320823032"/>
                    </a:ext>
                  </a:extLst>
                </a:gridCol>
                <a:gridCol w="736400">
                  <a:extLst>
                    <a:ext uri="{9D8B030D-6E8A-4147-A177-3AD203B41FA5}">
                      <a16:colId xmlns:a16="http://schemas.microsoft.com/office/drawing/2014/main" val="3905534963"/>
                    </a:ext>
                  </a:extLst>
                </a:gridCol>
              </a:tblGrid>
              <a:tr h="3011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sng" strike="noStrike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Key economic indicators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2020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2021</a:t>
                      </a:r>
                      <a:endParaRPr lang="en-US" sz="10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2022</a:t>
                      </a:r>
                      <a:endParaRPr lang="en-US" sz="10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67498083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>
                          <a:solidFill>
                            <a:srgbClr val="002060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2060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9872847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ndustrial</a:t>
                      </a:r>
                      <a:r>
                        <a:rPr lang="en-US" sz="1100" b="1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production volume index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-9,5 %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1,4 %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,3%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2732769"/>
                  </a:ext>
                </a:extLst>
              </a:tr>
              <a:tr h="3130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External Trade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(%) </a:t>
                      </a:r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import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26.8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25,8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7062341"/>
                  </a:ext>
                </a:extLst>
              </a:tr>
              <a:tr h="31856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</a:rPr>
                        <a:t>External Trade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(%) </a:t>
                      </a:r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total export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9.9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19.7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k-MK" sz="1100" b="1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19,9</a:t>
                      </a:r>
                      <a:endParaRPr lang="en-US" sz="11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4841179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Real GDP growth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(%)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-6,1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06453856"/>
                  </a:ext>
                </a:extLst>
              </a:tr>
              <a:tr h="330397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Central Government Budget surplus/deficit (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% </a:t>
                      </a:r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GDP)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-5.4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75382047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Inflation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CPI%)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3660146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Current Account Bal.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 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EUR'm)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-318.0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-366.4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-772,4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68884650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Gross External Debt 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EUR'm)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536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576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10.855,8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756980"/>
                  </a:ext>
                </a:extLst>
              </a:tr>
              <a:tr h="318561">
                <a:tc>
                  <a:txBody>
                    <a:bodyPr/>
                    <a:lstStyle/>
                    <a:p>
                      <a:pPr algn="just"/>
                      <a:endParaRPr lang="ru-RU" sz="1100" b="1" dirty="0">
                        <a:solidFill>
                          <a:srgbClr val="002060"/>
                        </a:solidFill>
                      </a:endParaRPr>
                    </a:p>
                    <a:p>
                      <a:pPr algn="just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Foreign Reserves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EUR'm)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359,87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643,28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862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4263315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Foreign direct invest.</a:t>
                      </a:r>
                      <a:r>
                        <a:rPr lang="ru-RU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EUR'm)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154.7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670,2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364916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Unemployment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(%)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16,40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15,2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9024275"/>
                  </a:ext>
                </a:extLst>
              </a:tr>
              <a:tr h="301191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MKD/EUR 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,</a:t>
                      </a:r>
                      <a:r>
                        <a:rPr lang="en-US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mk-MK" sz="11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61,49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5853334"/>
                  </a:ext>
                </a:extLst>
              </a:tr>
            </a:tbl>
          </a:graphicData>
        </a:graphic>
      </p:graphicFrame>
      <p:sp>
        <p:nvSpPr>
          <p:cNvPr id="2" name="object 3">
            <a:extLst>
              <a:ext uri="{FF2B5EF4-FFF2-40B4-BE49-F238E27FC236}">
                <a16:creationId xmlns:a16="http://schemas.microsoft.com/office/drawing/2014/main" id="{410A43BE-71E1-5837-BBD6-21381FDCE22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934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B7CFA-B8B5-4C99-865E-4AC3B9A16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MBA 2022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45812" y="4565948"/>
            <a:ext cx="7807902" cy="2110217"/>
          </a:xfrm>
          <a:prstGeom prst="roundRect">
            <a:avLst>
              <a:gd name="adj" fmla="val 20745"/>
            </a:avLst>
          </a:prstGeom>
          <a:ln>
            <a:solidFill>
              <a:srgbClr val="FF99CC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numCol="2" anchor="ctr">
            <a:noAutofit/>
          </a:bodyPr>
          <a:lstStyle/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The Banking sector consists </a:t>
            </a:r>
            <a:r>
              <a:rPr lang="en-US" sz="1000" dirty="0">
                <a:solidFill>
                  <a:srgbClr val="002060"/>
                </a:solidFill>
                <a:cs typeface="Arial" panose="020B0604020202020204" pitchFamily="34" charset="0"/>
              </a:rPr>
              <a:t>of </a:t>
            </a:r>
            <a:r>
              <a:rPr lang="en-US" sz="1000" dirty="0">
                <a:solidFill>
                  <a:srgbClr val="002060"/>
                </a:solidFill>
              </a:rPr>
              <a:t>13 active banks, 5 large (</a:t>
            </a:r>
            <a:r>
              <a:rPr lang="en-GB" sz="1000" dirty="0">
                <a:solidFill>
                  <a:srgbClr val="002060"/>
                </a:solidFill>
              </a:rPr>
              <a:t>amounts 557.824 </a:t>
            </a:r>
            <a:r>
              <a:rPr lang="mk-MK" sz="1000" dirty="0">
                <a:solidFill>
                  <a:srgbClr val="002060"/>
                </a:solidFill>
              </a:rPr>
              <a:t>мил.денари</a:t>
            </a:r>
            <a:r>
              <a:rPr lang="en-US" sz="1000" dirty="0">
                <a:solidFill>
                  <a:srgbClr val="002060"/>
                </a:solidFill>
              </a:rPr>
              <a:t>) 81,5% in total assets, 3 medium (</a:t>
            </a:r>
            <a:r>
              <a:rPr lang="en-GB" sz="1000" dirty="0">
                <a:solidFill>
                  <a:srgbClr val="002060"/>
                </a:solidFill>
              </a:rPr>
              <a:t>amounts </a:t>
            </a:r>
            <a:r>
              <a:rPr lang="en-US" sz="1000" dirty="0">
                <a:solidFill>
                  <a:srgbClr val="002060"/>
                </a:solidFill>
              </a:rPr>
              <a:t>84.002 Mio. Den.</a:t>
            </a:r>
            <a:r>
              <a:rPr lang="en-US" sz="1000" b="0" i="0" dirty="0">
                <a:solidFill>
                  <a:srgbClr val="002060"/>
                </a:solidFill>
                <a:effectLst/>
              </a:rPr>
              <a:t>)</a:t>
            </a:r>
            <a:r>
              <a:rPr lang="en-US" sz="1000" dirty="0">
                <a:solidFill>
                  <a:srgbClr val="002060"/>
                </a:solidFill>
              </a:rPr>
              <a:t> 12.3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US" sz="1000" dirty="0">
                <a:solidFill>
                  <a:srgbClr val="002060"/>
                </a:solidFill>
              </a:rPr>
              <a:t>in total assets, 5 small (</a:t>
            </a:r>
            <a:r>
              <a:rPr lang="en-GB" sz="1000" dirty="0">
                <a:solidFill>
                  <a:srgbClr val="002060"/>
                </a:solidFill>
              </a:rPr>
              <a:t>amounts 42.430 </a:t>
            </a:r>
            <a:r>
              <a:rPr lang="en-US" sz="1000" dirty="0">
                <a:solidFill>
                  <a:srgbClr val="002060"/>
                </a:solidFill>
              </a:rPr>
              <a:t>Mio. DEN) 6.2% % in total assets and </a:t>
            </a:r>
            <a:r>
              <a:rPr lang="mk-MK" sz="1000" dirty="0">
                <a:solidFill>
                  <a:srgbClr val="002060"/>
                </a:solidFill>
              </a:rPr>
              <a:t>2</a:t>
            </a:r>
            <a:r>
              <a:rPr lang="en-US" sz="1000" dirty="0">
                <a:solidFill>
                  <a:srgbClr val="002060"/>
                </a:solidFill>
              </a:rPr>
              <a:t> saving houses. 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GB" sz="1000" dirty="0">
                <a:solidFill>
                  <a:srgbClr val="002060"/>
                </a:solidFill>
              </a:rPr>
              <a:t>Participation of foreign capital </a:t>
            </a:r>
            <a:r>
              <a:rPr lang="mk-MK" sz="1000" dirty="0">
                <a:solidFill>
                  <a:srgbClr val="002060"/>
                </a:solidFill>
              </a:rPr>
              <a:t>7</a:t>
            </a:r>
            <a:r>
              <a:rPr lang="en-GB" sz="1000" dirty="0">
                <a:solidFill>
                  <a:srgbClr val="002060"/>
                </a:solidFill>
              </a:rPr>
              <a:t>7,72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</a:p>
          <a:p>
            <a:pPr algn="just">
              <a:spcBef>
                <a:spcPct val="35000"/>
              </a:spcBef>
              <a:buFont typeface="Wingdings" panose="05000000000000000000" pitchFamily="2" charset="2"/>
              <a:buChar char="Ø"/>
              <a:defRPr/>
            </a:pPr>
            <a:r>
              <a:rPr lang="en-US" sz="1000" dirty="0">
                <a:solidFill>
                  <a:srgbClr val="002060"/>
                </a:solidFill>
              </a:rPr>
              <a:t>Total assets </a:t>
            </a:r>
            <a:r>
              <a:rPr lang="en-GB" sz="1000" dirty="0">
                <a:solidFill>
                  <a:srgbClr val="002060"/>
                </a:solidFill>
              </a:rPr>
              <a:t>of the Banking system registered the amount of</a:t>
            </a:r>
            <a:r>
              <a:rPr lang="mk-MK" sz="1000" dirty="0">
                <a:solidFill>
                  <a:srgbClr val="002060"/>
                </a:solidFill>
              </a:rPr>
              <a:t> 6</a:t>
            </a:r>
            <a:r>
              <a:rPr lang="en-GB" sz="1000" dirty="0">
                <a:solidFill>
                  <a:srgbClr val="002060"/>
                </a:solidFill>
              </a:rPr>
              <a:t>84.255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Mio. Den.</a:t>
            </a:r>
            <a:r>
              <a:rPr lang="en-US" sz="1000" dirty="0">
                <a:solidFill>
                  <a:srgbClr val="002060"/>
                </a:solidFill>
              </a:rPr>
              <a:t>, increased by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7.14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US" sz="1000" dirty="0">
                <a:solidFill>
                  <a:srgbClr val="002060"/>
                </a:solidFill>
              </a:rPr>
              <a:t>annual and 4.11% quarterly, </a:t>
            </a:r>
            <a:r>
              <a:rPr lang="en-GB" sz="1000" dirty="0">
                <a:solidFill>
                  <a:srgbClr val="002060"/>
                </a:solidFill>
              </a:rPr>
              <a:t>which is supported by the growth of the deposit 5.36 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 and 5.19% quarterly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and the capital position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of the banks which increased by 14.34 </a:t>
            </a:r>
            <a:r>
              <a:rPr lang="mk-MK" sz="1000" dirty="0">
                <a:solidFill>
                  <a:srgbClr val="002060"/>
                </a:solidFill>
              </a:rPr>
              <a:t>%</a:t>
            </a:r>
            <a:r>
              <a:rPr lang="en-GB" sz="1000" dirty="0">
                <a:solidFill>
                  <a:srgbClr val="002060"/>
                </a:solidFill>
              </a:rPr>
              <a:t> annual</a:t>
            </a:r>
            <a:r>
              <a:rPr lang="mk-MK" sz="1000" dirty="0">
                <a:solidFill>
                  <a:srgbClr val="002060"/>
                </a:solidFill>
              </a:rPr>
              <a:t>,</a:t>
            </a:r>
            <a:r>
              <a:rPr lang="en-GB" sz="1000" dirty="0">
                <a:solidFill>
                  <a:srgbClr val="002060"/>
                </a:solidFill>
              </a:rPr>
              <a:t> 1.97 % quarterly.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Total loans increased by 10.14 %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dirty="0">
                <a:solidFill>
                  <a:srgbClr val="002060"/>
                </a:solidFill>
              </a:rPr>
              <a:t>annual</a:t>
            </a:r>
            <a:r>
              <a:rPr lang="mk-MK" sz="1000" dirty="0">
                <a:solidFill>
                  <a:srgbClr val="002060"/>
                </a:solidFill>
              </a:rPr>
              <a:t>, </a:t>
            </a:r>
            <a:r>
              <a:rPr lang="en-GB" sz="1000" dirty="0">
                <a:solidFill>
                  <a:srgbClr val="002060"/>
                </a:solidFill>
              </a:rPr>
              <a:t>2.63 </a:t>
            </a:r>
            <a:r>
              <a:rPr lang="en-US" sz="1000" dirty="0">
                <a:solidFill>
                  <a:srgbClr val="002060"/>
                </a:solidFill>
              </a:rPr>
              <a:t>%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US" sz="10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lang="mk-MK" sz="1000" dirty="0">
                <a:solidFill>
                  <a:srgbClr val="002060"/>
                </a:solidFill>
              </a:rPr>
              <a:t>.</a:t>
            </a:r>
            <a:endParaRPr lang="en-GB" sz="1000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000" dirty="0">
                <a:solidFill>
                  <a:srgbClr val="002060"/>
                </a:solidFill>
              </a:rPr>
              <a:t>The level of financial intermediation</a:t>
            </a:r>
            <a:r>
              <a:rPr lang="mk-MK" sz="1000" dirty="0">
                <a:solidFill>
                  <a:srgbClr val="002060"/>
                </a:solidFill>
              </a:rPr>
              <a:t>  </a:t>
            </a:r>
            <a:r>
              <a:rPr lang="en-GB" sz="1000" dirty="0">
                <a:solidFill>
                  <a:srgbClr val="002060"/>
                </a:solidFill>
              </a:rPr>
              <a:t>measured by: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mk-MK" sz="1000" dirty="0">
                <a:solidFill>
                  <a:srgbClr val="002060"/>
                </a:solidFill>
              </a:rPr>
              <a:t>Т</a:t>
            </a:r>
            <a:r>
              <a:rPr lang="en-GB" sz="1000" dirty="0">
                <a:solidFill>
                  <a:srgbClr val="002060"/>
                </a:solidFill>
              </a:rPr>
              <a:t>he ratio of total assets and </a:t>
            </a:r>
            <a:r>
              <a:rPr lang="mk-MK" sz="1000" dirty="0">
                <a:solidFill>
                  <a:srgbClr val="002060"/>
                </a:solidFill>
              </a:rPr>
              <a:t> </a:t>
            </a:r>
            <a:r>
              <a:rPr lang="en-GB" sz="1000" dirty="0">
                <a:solidFill>
                  <a:srgbClr val="002060"/>
                </a:solidFill>
              </a:rPr>
              <a:t>GDP is </a:t>
            </a:r>
            <a:r>
              <a:rPr lang="mk-MK" sz="1000" dirty="0">
                <a:solidFill>
                  <a:srgbClr val="002060"/>
                </a:solidFill>
              </a:rPr>
              <a:t>8</a:t>
            </a:r>
            <a:r>
              <a:rPr lang="en-GB" sz="1000" dirty="0">
                <a:solidFill>
                  <a:srgbClr val="002060"/>
                </a:solidFill>
              </a:rPr>
              <a:t>6</a:t>
            </a:r>
            <a:r>
              <a:rPr lang="mk-MK" sz="1000" dirty="0">
                <a:solidFill>
                  <a:srgbClr val="002060"/>
                </a:solidFill>
              </a:rPr>
              <a:t>,1</a:t>
            </a:r>
            <a:r>
              <a:rPr lang="en-GB" sz="1000" dirty="0">
                <a:solidFill>
                  <a:srgbClr val="002060"/>
                </a:solidFill>
              </a:rPr>
              <a:t> </a:t>
            </a:r>
            <a:r>
              <a:rPr lang="mk-MK" sz="1000" dirty="0">
                <a:solidFill>
                  <a:srgbClr val="002060"/>
                </a:solidFill>
              </a:rPr>
              <a:t>% </a:t>
            </a:r>
            <a:r>
              <a:rPr lang="en-GB" sz="1000" dirty="0">
                <a:solidFill>
                  <a:srgbClr val="002060"/>
                </a:solidFill>
              </a:rPr>
              <a:t>which indicates the dominant position of banks in the  financial system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deposits from non-financial sector/GDP is 6</a:t>
            </a:r>
            <a:r>
              <a:rPr lang="mk-MK" sz="1000" dirty="0">
                <a:solidFill>
                  <a:srgbClr val="002060"/>
                </a:solidFill>
              </a:rPr>
              <a:t>2,1</a:t>
            </a:r>
            <a:r>
              <a:rPr lang="en-GB" sz="1000" dirty="0">
                <a:solidFill>
                  <a:srgbClr val="002060"/>
                </a:solidFill>
              </a:rPr>
              <a:t>%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n-GB" sz="1000" dirty="0">
                <a:solidFill>
                  <a:srgbClr val="002060"/>
                </a:solidFill>
              </a:rPr>
              <a:t>Total gross loans to non-financial sector/GDP  is 5</a:t>
            </a:r>
            <a:r>
              <a:rPr lang="mk-MK" sz="1000" dirty="0">
                <a:solidFill>
                  <a:srgbClr val="002060"/>
                </a:solidFill>
              </a:rPr>
              <a:t>3,2</a:t>
            </a:r>
            <a:r>
              <a:rPr lang="en-GB" sz="1000" dirty="0">
                <a:solidFill>
                  <a:srgbClr val="002060"/>
                </a:solidFill>
              </a:rPr>
              <a:t>%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800" dirty="0">
                <a:solidFill>
                  <a:srgbClr val="002060"/>
                </a:solidFill>
                <a:cs typeface="Arial" panose="020B0604020202020204" pitchFamily="34" charset="0"/>
              </a:rPr>
              <a:t>	Source NBRSM, Department for financial stability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Last revision to 	GDP figures (at current prices): 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02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03</a:t>
            </a:r>
            <a:r>
              <a:rPr lang="en-GB" sz="800" dirty="0">
                <a:solidFill>
                  <a:srgbClr val="002060"/>
                </a:solidFill>
                <a:cs typeface="Arial" panose="020B0604020202020204" pitchFamily="34" charset="0"/>
              </a:rPr>
              <a:t>.202</a:t>
            </a:r>
            <a:r>
              <a:rPr lang="mk-MK" sz="800" dirty="0">
                <a:solidFill>
                  <a:srgbClr val="002060"/>
                </a:solidFill>
                <a:cs typeface="Arial" panose="020B0604020202020204" pitchFamily="34" charset="0"/>
              </a:rPr>
              <a:t>3</a:t>
            </a:r>
            <a:r>
              <a:rPr lang="en-GB" sz="1000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  <a:endParaRPr lang="mk-MK" sz="10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F96848CB-8340-5DD6-EF3B-BD11A5B8CD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322748"/>
              </p:ext>
            </p:extLst>
          </p:nvPr>
        </p:nvGraphicFramePr>
        <p:xfrm>
          <a:off x="185530" y="915733"/>
          <a:ext cx="7808996" cy="1637581"/>
        </p:xfrm>
        <a:graphic>
          <a:graphicData uri="http://schemas.openxmlformats.org/drawingml/2006/table">
            <a:tbl>
              <a:tblPr/>
              <a:tblGrid>
                <a:gridCol w="1467807">
                  <a:extLst>
                    <a:ext uri="{9D8B030D-6E8A-4147-A177-3AD203B41FA5}">
                      <a16:colId xmlns:a16="http://schemas.microsoft.com/office/drawing/2014/main" val="456536985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652805394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80396809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4173392692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3343805908"/>
                    </a:ext>
                  </a:extLst>
                </a:gridCol>
                <a:gridCol w="785406">
                  <a:extLst>
                    <a:ext uri="{9D8B030D-6E8A-4147-A177-3AD203B41FA5}">
                      <a16:colId xmlns:a16="http://schemas.microsoft.com/office/drawing/2014/main" val="2062820131"/>
                    </a:ext>
                  </a:extLst>
                </a:gridCol>
                <a:gridCol w="130023">
                  <a:extLst>
                    <a:ext uri="{9D8B030D-6E8A-4147-A177-3AD203B41FA5}">
                      <a16:colId xmlns:a16="http://schemas.microsoft.com/office/drawing/2014/main" val="2425346250"/>
                    </a:ext>
                  </a:extLst>
                </a:gridCol>
                <a:gridCol w="1250875">
                  <a:extLst>
                    <a:ext uri="{9D8B030D-6E8A-4147-A177-3AD203B41FA5}">
                      <a16:colId xmlns:a16="http://schemas.microsoft.com/office/drawing/2014/main" val="2846665693"/>
                    </a:ext>
                  </a:extLst>
                </a:gridCol>
                <a:gridCol w="1033261">
                  <a:extLst>
                    <a:ext uri="{9D8B030D-6E8A-4147-A177-3AD203B41FA5}">
                      <a16:colId xmlns:a16="http://schemas.microsoft.com/office/drawing/2014/main" val="172003340"/>
                    </a:ext>
                  </a:extLst>
                </a:gridCol>
              </a:tblGrid>
              <a:tr h="3832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in millions of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</a:rPr>
                        <a:t>denars</a:t>
                      </a:r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03/2022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598027"/>
                  </a:ext>
                </a:extLst>
              </a:tr>
              <a:tr h="365523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 assets of the Banking system 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635,968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758756"/>
                  </a:ext>
                </a:extLst>
              </a:tr>
              <a:tr h="31012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Loans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383,627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393,812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404,440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411,696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422,522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2.63%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9188303"/>
                  </a:ext>
                </a:extLst>
              </a:tr>
              <a:tr h="2831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468,844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454,700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39861"/>
                  </a:ext>
                </a:extLst>
              </a:tr>
              <a:tr h="2955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Capital &amp; reserves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73,779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76,626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84,361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855770"/>
                  </a:ext>
                </a:extLst>
              </a:tr>
            </a:tbl>
          </a:graphicData>
        </a:graphic>
      </p:graphicFrame>
      <p:sp>
        <p:nvSpPr>
          <p:cNvPr id="16" name="object 8">
            <a:extLst>
              <a:ext uri="{FF2B5EF4-FFF2-40B4-BE49-F238E27FC236}">
                <a16:creationId xmlns:a16="http://schemas.microsoft.com/office/drawing/2014/main" id="{BBF0CFEB-6A5B-EF3D-32BF-DC524A8A4F8B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3F8965-7197-1C3A-6834-ED2443155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510235"/>
              </p:ext>
            </p:extLst>
          </p:nvPr>
        </p:nvGraphicFramePr>
        <p:xfrm>
          <a:off x="8041099" y="758782"/>
          <a:ext cx="4092475" cy="325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A2D08ACC-A5EB-9B44-3BA8-9D41D6F8B80A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8FE503F-820F-DCCC-1230-1FB120F4EF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538509"/>
              </p:ext>
            </p:extLst>
          </p:nvPr>
        </p:nvGraphicFramePr>
        <p:xfrm>
          <a:off x="4039565" y="2582973"/>
          <a:ext cx="4232238" cy="163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5CAA763-FAB1-4006-EC94-48238ACF41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2869165"/>
              </p:ext>
            </p:extLst>
          </p:nvPr>
        </p:nvGraphicFramePr>
        <p:xfrm>
          <a:off x="161022" y="2651848"/>
          <a:ext cx="4018306" cy="169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0A8BA8F-32E7-4599-8BD0-BE15465230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108376"/>
              </p:ext>
            </p:extLst>
          </p:nvPr>
        </p:nvGraphicFramePr>
        <p:xfrm>
          <a:off x="7953713" y="4443412"/>
          <a:ext cx="4092476" cy="2245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312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165647" y="3790351"/>
            <a:ext cx="6659222" cy="2982352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algn="just" fontAlgn="t">
              <a:spcBef>
                <a:spcPts val="0"/>
              </a:spcBef>
            </a:pP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In structure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of total </a:t>
            </a:r>
            <a:r>
              <a:rPr lang="en-US" sz="1100" dirty="0">
                <a:solidFill>
                  <a:schemeClr val="bg1"/>
                </a:solidFill>
              </a:rPr>
              <a:t>assets </a:t>
            </a:r>
            <a:r>
              <a:rPr lang="en-GB" sz="1100" dirty="0">
                <a:solidFill>
                  <a:schemeClr val="bg1"/>
                </a:solidFill>
              </a:rPr>
              <a:t>highly liquid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assets participates by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30.04</a:t>
            </a:r>
            <a:r>
              <a:rPr lang="ru-RU" sz="1100" dirty="0">
                <a:solidFill>
                  <a:schemeClr val="bg1"/>
                </a:solidFill>
              </a:rPr>
              <a:t>%*</a:t>
            </a:r>
            <a:r>
              <a:rPr lang="en-GB" sz="1100" dirty="0">
                <a:solidFill>
                  <a:schemeClr val="bg1"/>
                </a:solidFill>
              </a:rPr>
              <a:t>, total credit exposure participates by </a:t>
            </a:r>
            <a:r>
              <a:rPr lang="ru-RU" sz="1100" dirty="0">
                <a:solidFill>
                  <a:schemeClr val="bg1"/>
                </a:solidFill>
              </a:rPr>
              <a:t>6</a:t>
            </a:r>
            <a:r>
              <a:rPr lang="en-GB" sz="1100" dirty="0">
                <a:solidFill>
                  <a:schemeClr val="bg1"/>
                </a:solidFill>
              </a:rPr>
              <a:t>1.75 </a:t>
            </a:r>
            <a:r>
              <a:rPr lang="ru-RU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while the rest of</a:t>
            </a:r>
            <a:r>
              <a:rPr lang="ru-RU" sz="1100" dirty="0">
                <a:solidFill>
                  <a:schemeClr val="bg1"/>
                </a:solidFill>
              </a:rPr>
              <a:t> 8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% </a:t>
            </a:r>
            <a:r>
              <a:rPr lang="en-GB" sz="1100" dirty="0">
                <a:solidFill>
                  <a:schemeClr val="bg1"/>
                </a:solidFill>
              </a:rPr>
              <a:t>is other assets</a:t>
            </a:r>
            <a:r>
              <a:rPr lang="ru-RU" sz="1100" dirty="0">
                <a:solidFill>
                  <a:schemeClr val="bg1"/>
                </a:solidFill>
              </a:rPr>
              <a:t>. </a:t>
            </a:r>
            <a:endParaRPr lang="en-GB" sz="1100" dirty="0">
              <a:solidFill>
                <a:schemeClr val="bg1"/>
              </a:solidFill>
            </a:endParaRPr>
          </a:p>
          <a:p>
            <a:pPr algn="just" fontAlgn="t">
              <a:spcBef>
                <a:spcPts val="0"/>
              </a:spcBef>
            </a:pPr>
            <a:r>
              <a:rPr lang="en-GB" sz="1100" dirty="0">
                <a:solidFill>
                  <a:schemeClr val="bg1"/>
                </a:solidFill>
              </a:rPr>
              <a:t>Stabile participation of liquid assets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confirm the appropriate liquidity risk management by banks and the satisfactory resilience to the assumed extreme liquidity outflows 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1100" dirty="0">
                <a:solidFill>
                  <a:schemeClr val="bg1"/>
                </a:solidFill>
              </a:rPr>
              <a:t>Liquidity Coverage Ratio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2</a:t>
            </a:r>
            <a:r>
              <a:rPr lang="en-GB" sz="1100" dirty="0">
                <a:solidFill>
                  <a:schemeClr val="bg1"/>
                </a:solidFill>
              </a:rPr>
              <a:t>73,8</a:t>
            </a:r>
            <a:r>
              <a:rPr lang="ru-RU" sz="1100" dirty="0">
                <a:solidFill>
                  <a:schemeClr val="bg1"/>
                </a:solidFill>
              </a:rPr>
              <a:t> %, </a:t>
            </a:r>
            <a:r>
              <a:rPr lang="en-GB" sz="1100" dirty="0">
                <a:solidFill>
                  <a:schemeClr val="bg1"/>
                </a:solidFill>
              </a:rPr>
              <a:t>which is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almost three times higher </a:t>
            </a:r>
            <a:r>
              <a:rPr lang="en-GB" sz="1100" dirty="0">
                <a:solidFill>
                  <a:schemeClr val="bg1"/>
                </a:solidFill>
              </a:rPr>
              <a:t>than the regulatory minimum of 100%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ssets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30.04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hort-term liabilities 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47.67</a:t>
            </a:r>
            <a:r>
              <a:rPr lang="en-GB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%</a:t>
            </a: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mk-MK" sz="11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Liquid assets /</a:t>
            </a: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Deposits households 61.10%</a:t>
            </a:r>
            <a:endParaRPr lang="mk-MK" sz="11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Loans/Deposits’ 85,50%</a:t>
            </a:r>
            <a:endParaRPr lang="mk-MK" sz="1100" dirty="0">
              <a:solidFill>
                <a:schemeClr val="bg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dirty="0">
              <a:solidFill>
                <a:srgbClr val="FF000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* Methodology for calculation of LCR is in accordance with requirements of Basel III accord.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** Liquid assets</a:t>
            </a:r>
            <a:r>
              <a:rPr lang="en-US" sz="1100" dirty="0">
                <a:solidFill>
                  <a:srgbClr val="002060"/>
                </a:solidFill>
              </a:rPr>
              <a:t>: cash</a:t>
            </a:r>
            <a:r>
              <a:rPr lang="ru-RU" sz="1100" dirty="0">
                <a:solidFill>
                  <a:srgbClr val="002060"/>
                </a:solidFill>
              </a:rPr>
              <a:t>,</a:t>
            </a:r>
            <a:r>
              <a:rPr lang="en-US" sz="1100" dirty="0">
                <a:solidFill>
                  <a:srgbClr val="002060"/>
                </a:solidFill>
              </a:rPr>
              <a:t>treasury bills, government bonds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>
                <a:solidFill>
                  <a:srgbClr val="002060"/>
                </a:solidFill>
              </a:rPr>
              <a:t>*** Non-financial sub.</a:t>
            </a:r>
            <a:r>
              <a:rPr lang="en-GB" sz="1100" dirty="0">
                <a:solidFill>
                  <a:srgbClr val="002060"/>
                </a:solidFill>
              </a:rPr>
              <a:t>:</a:t>
            </a:r>
            <a:r>
              <a:rPr lang="ru-RU" sz="1100" dirty="0">
                <a:solidFill>
                  <a:srgbClr val="002060"/>
                </a:solidFill>
              </a:rPr>
              <a:t> </a:t>
            </a:r>
            <a:r>
              <a:rPr lang="en-US" sz="1100" dirty="0">
                <a:solidFill>
                  <a:srgbClr val="002060"/>
                </a:solidFill>
              </a:rPr>
              <a:t>state, non-financial companies, households, nonprofit ins. and nonresidents</a:t>
            </a:r>
            <a:endParaRPr lang="ru-RU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dirty="0">
                <a:solidFill>
                  <a:srgbClr val="002060"/>
                </a:solidFill>
              </a:rPr>
              <a:t>Source</a:t>
            </a:r>
            <a:r>
              <a:rPr lang="en-US" sz="1100" dirty="0">
                <a:solidFill>
                  <a:srgbClr val="002060"/>
                </a:solidFill>
              </a:rPr>
              <a:t>:</a:t>
            </a:r>
            <a:r>
              <a:rPr lang="en-GB" sz="1100" dirty="0">
                <a:solidFill>
                  <a:srgbClr val="002060"/>
                </a:solidFill>
              </a:rPr>
              <a:t> NBRM, REPORT ON RISKS IN THE BANKING SYSTEM OF THE REPUBLIC OF MACEDONIA </a:t>
            </a:r>
            <a:r>
              <a:rPr lang="mk-MK" sz="1100" dirty="0">
                <a:solidFill>
                  <a:srgbClr val="002060"/>
                </a:solidFill>
              </a:rPr>
              <a:t>, </a:t>
            </a:r>
            <a:r>
              <a:rPr lang="en-GB" sz="1100" dirty="0">
                <a:solidFill>
                  <a:srgbClr val="002060"/>
                </a:solidFill>
              </a:rPr>
              <a:t>Indicators on the</a:t>
            </a:r>
            <a:r>
              <a:rPr lang="mk-MK" sz="1100" dirty="0">
                <a:solidFill>
                  <a:srgbClr val="002060"/>
                </a:solidFill>
              </a:rPr>
              <a:t> </a:t>
            </a:r>
            <a:r>
              <a:rPr lang="en-GB" sz="1100" dirty="0">
                <a:solidFill>
                  <a:srgbClr val="002060"/>
                </a:solidFill>
              </a:rPr>
              <a:t>banking system </a:t>
            </a:r>
            <a:endParaRPr lang="mk-MK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1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mk-MK" sz="1100" i="1" dirty="0">
                <a:solidFill>
                  <a:srgbClr val="00B0F0"/>
                </a:solidFill>
              </a:rPr>
              <a:t>(</a:t>
            </a:r>
            <a:r>
              <a:rPr lang="en-GB" sz="1100" i="1" dirty="0">
                <a:solidFill>
                  <a:srgbClr val="00B0F0"/>
                </a:solidFill>
              </a:rPr>
              <a:t>Methodology for calculation of LCR is in accordance with requirements of Basel III accord</a:t>
            </a:r>
            <a:r>
              <a:rPr lang="mk-MK" sz="1100" i="1" dirty="0">
                <a:solidFill>
                  <a:srgbClr val="00B0F0"/>
                </a:solidFill>
              </a:rPr>
              <a:t>)</a:t>
            </a:r>
            <a:endParaRPr lang="ru-RU" sz="1100" b="0" i="0" u="none" strike="noStrike" kern="1200" dirty="0">
              <a:solidFill>
                <a:srgbClr val="002060"/>
              </a:solidFill>
              <a:effectLst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64E22811-E8F5-FCCC-313D-BD55EF0459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591630"/>
              </p:ext>
            </p:extLst>
          </p:nvPr>
        </p:nvGraphicFramePr>
        <p:xfrm>
          <a:off x="-29820" y="953863"/>
          <a:ext cx="3525078" cy="243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object 8">
            <a:extLst>
              <a:ext uri="{FF2B5EF4-FFF2-40B4-BE49-F238E27FC236}">
                <a16:creationId xmlns:a16="http://schemas.microsoft.com/office/drawing/2014/main" id="{9733BFD3-0484-6C5D-0718-A88F05213DC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9FADA21-4A47-DAED-5964-DA0D426951B3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2BD1D0-E33D-68EE-88BD-39EA0ED3634E}"/>
              </a:ext>
            </a:extLst>
          </p:cNvPr>
          <p:cNvSpPr txBox="1">
            <a:spLocks/>
          </p:cNvSpPr>
          <p:nvPr/>
        </p:nvSpPr>
        <p:spPr>
          <a:xfrm>
            <a:off x="87260" y="169140"/>
            <a:ext cx="11999742" cy="615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MBA 2022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Assets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A470E7-7C65-4D39-8E32-100ABC47AA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8006681"/>
              </p:ext>
            </p:extLst>
          </p:nvPr>
        </p:nvGraphicFramePr>
        <p:xfrm>
          <a:off x="7092403" y="4183883"/>
          <a:ext cx="4836999" cy="25888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E4B01F8-D017-42B7-A924-5016F8BA22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2730608"/>
              </p:ext>
            </p:extLst>
          </p:nvPr>
        </p:nvGraphicFramePr>
        <p:xfrm>
          <a:off x="3101009" y="492312"/>
          <a:ext cx="3833795" cy="311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CA569BB-9F84-3ED4-787B-D42CB2ED60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82538"/>
              </p:ext>
            </p:extLst>
          </p:nvPr>
        </p:nvGraphicFramePr>
        <p:xfrm>
          <a:off x="7092403" y="562673"/>
          <a:ext cx="4837000" cy="362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4703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96132" y="3677793"/>
            <a:ext cx="5999868" cy="2616416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chemeClr val="accent1">
                <a:lumMod val="75000"/>
              </a:schemeClr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spcBef>
                <a:spcPts val="0"/>
              </a:spcBef>
              <a:buNone/>
            </a:pPr>
            <a:r>
              <a:rPr lang="en-US" sz="1100" b="1" dirty="0">
                <a:solidFill>
                  <a:schemeClr val="bg1"/>
                </a:solidFill>
              </a:rPr>
              <a:t>Total loans amounts </a:t>
            </a:r>
            <a:r>
              <a:rPr lang="en-GB" sz="1100" b="1" dirty="0">
                <a:solidFill>
                  <a:schemeClr val="bg1"/>
                </a:solidFill>
              </a:rPr>
              <a:t>422.</a:t>
            </a:r>
            <a:r>
              <a:rPr lang="mk-MK" sz="1100" b="1" dirty="0">
                <a:solidFill>
                  <a:schemeClr val="bg1"/>
                </a:solidFill>
              </a:rPr>
              <a:t>522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Mio. DEN. increased 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6</a:t>
            </a:r>
            <a:r>
              <a:rPr lang="mk-MK" sz="1100" b="1" dirty="0">
                <a:solidFill>
                  <a:schemeClr val="bg1"/>
                </a:solidFill>
              </a:rPr>
              <a:t>,</a:t>
            </a:r>
            <a:r>
              <a:rPr lang="en-GB" sz="1100" b="1" dirty="0">
                <a:solidFill>
                  <a:schemeClr val="bg1"/>
                </a:solidFill>
              </a:rPr>
              <a:t>43</a:t>
            </a:r>
            <a:r>
              <a:rPr lang="mk-MK" sz="1100" b="1" dirty="0">
                <a:solidFill>
                  <a:schemeClr val="bg1"/>
                </a:solidFill>
              </a:rPr>
              <a:t>%</a:t>
            </a:r>
            <a:r>
              <a:rPr lang="en-US" sz="1100" b="1" dirty="0">
                <a:solidFill>
                  <a:schemeClr val="bg1"/>
                </a:solidFill>
              </a:rPr>
              <a:t> annual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1</a:t>
            </a:r>
            <a:r>
              <a:rPr lang="mk-MK" sz="1100" b="1" dirty="0">
                <a:solidFill>
                  <a:schemeClr val="bg1"/>
                </a:solidFill>
              </a:rPr>
              <a:t>,</a:t>
            </a:r>
            <a:r>
              <a:rPr lang="en-GB" sz="1100" b="1" dirty="0">
                <a:solidFill>
                  <a:schemeClr val="bg1"/>
                </a:solidFill>
              </a:rPr>
              <a:t>47</a:t>
            </a:r>
            <a:r>
              <a:rPr lang="mk-MK" sz="1100" b="1" dirty="0">
                <a:solidFill>
                  <a:schemeClr val="bg1"/>
                </a:solidFill>
              </a:rPr>
              <a:t>%</a:t>
            </a:r>
            <a:r>
              <a:rPr lang="en-GB" sz="1100" b="1" dirty="0">
                <a:solidFill>
                  <a:schemeClr val="bg1"/>
                </a:solidFill>
              </a:rPr>
              <a:t>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r>
              <a:rPr lang="mk-MK" sz="1100" b="1" dirty="0">
                <a:solidFill>
                  <a:schemeClr val="bg1"/>
                </a:solidFill>
              </a:rPr>
              <a:t>. </a:t>
            </a:r>
            <a:endParaRPr lang="ru-RU" sz="11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US" sz="1100" b="1" dirty="0">
                <a:solidFill>
                  <a:schemeClr val="bg1"/>
                </a:solidFill>
              </a:rPr>
              <a:t>Households' loans: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consumer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and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credit cards </a:t>
            </a:r>
            <a:r>
              <a:rPr lang="en-US" sz="1100" b="1" dirty="0">
                <a:solidFill>
                  <a:schemeClr val="bg1"/>
                </a:solidFill>
              </a:rPr>
              <a:t>increased by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3.96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0,79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1" dirty="0">
                <a:solidFill>
                  <a:schemeClr val="bg1"/>
                </a:solidFill>
              </a:rPr>
              <a:t>Real estate loans,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increased by </a:t>
            </a:r>
            <a:r>
              <a:rPr lang="en-GB" sz="1100" b="1" dirty="0">
                <a:solidFill>
                  <a:schemeClr val="bg1"/>
                </a:solidFill>
              </a:rPr>
              <a:t>12</a:t>
            </a:r>
            <a:r>
              <a:rPr lang="mk-MK" sz="1100" b="1" dirty="0">
                <a:solidFill>
                  <a:schemeClr val="bg1"/>
                </a:solidFill>
              </a:rPr>
              <a:t>,</a:t>
            </a:r>
            <a:r>
              <a:rPr lang="en-GB" sz="1100" b="1" dirty="0">
                <a:solidFill>
                  <a:schemeClr val="bg1"/>
                </a:solidFill>
              </a:rPr>
              <a:t>37</a:t>
            </a:r>
            <a:r>
              <a:rPr lang="mk-MK" sz="1100" b="1" dirty="0">
                <a:solidFill>
                  <a:schemeClr val="bg1"/>
                </a:solidFill>
              </a:rPr>
              <a:t>% </a:t>
            </a:r>
            <a:r>
              <a:rPr lang="en-US" sz="1100" b="1" dirty="0">
                <a:solidFill>
                  <a:schemeClr val="bg1"/>
                </a:solidFill>
              </a:rPr>
              <a:t>annual or</a:t>
            </a:r>
            <a:r>
              <a:rPr lang="mk-MK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2.98</a:t>
            </a:r>
            <a:r>
              <a:rPr lang="mk-MK" sz="1100" b="1" dirty="0">
                <a:solidFill>
                  <a:schemeClr val="bg1"/>
                </a:solidFill>
              </a:rPr>
              <a:t>%  </a:t>
            </a:r>
            <a:r>
              <a:rPr lang="en-US" sz="1100" b="1" dirty="0">
                <a:solidFill>
                  <a:schemeClr val="bg1"/>
                </a:solidFill>
              </a:rPr>
              <a:t>quarterly</a:t>
            </a:r>
          </a:p>
          <a:p>
            <a:pPr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b="1" dirty="0">
                <a:solidFill>
                  <a:schemeClr val="bg1"/>
                </a:solidFill>
              </a:rPr>
              <a:t>car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loans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GB" sz="1100" b="1" dirty="0">
                <a:solidFill>
                  <a:schemeClr val="bg1"/>
                </a:solidFill>
              </a:rPr>
              <a:t>increased </a:t>
            </a:r>
            <a:r>
              <a:rPr lang="en-US" sz="1100" b="1" dirty="0">
                <a:solidFill>
                  <a:schemeClr val="bg1"/>
                </a:solidFill>
              </a:rPr>
              <a:t>by 49.59%</a:t>
            </a:r>
            <a:r>
              <a:rPr lang="ru-RU" sz="1100" b="1" dirty="0">
                <a:solidFill>
                  <a:schemeClr val="bg1"/>
                </a:solidFill>
              </a:rPr>
              <a:t> </a:t>
            </a:r>
            <a:r>
              <a:rPr lang="en-US" sz="1100" b="1" dirty="0">
                <a:solidFill>
                  <a:schemeClr val="bg1"/>
                </a:solidFill>
              </a:rPr>
              <a:t>annual </a:t>
            </a:r>
            <a:r>
              <a:rPr lang="en-GB" sz="1100" b="1" dirty="0">
                <a:solidFill>
                  <a:schemeClr val="bg1"/>
                </a:solidFill>
              </a:rPr>
              <a:t>or 8.06</a:t>
            </a:r>
            <a:r>
              <a:rPr lang="ru-RU" sz="1100" b="1" dirty="0">
                <a:solidFill>
                  <a:schemeClr val="bg1"/>
                </a:solidFill>
              </a:rPr>
              <a:t>% </a:t>
            </a:r>
            <a:r>
              <a:rPr lang="en-US" sz="1100" b="1" i="0" u="none" strike="noStrike" dirty="0">
                <a:solidFill>
                  <a:schemeClr val="bg1"/>
                </a:solidFill>
                <a:effectLst/>
              </a:rPr>
              <a:t>quarterly</a:t>
            </a:r>
            <a:endParaRPr lang="en-GB" sz="1100" b="1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 form of financing that enables borrowers to invest exclusively in projects that make a substantial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environmental impact, including climate-related projects, improve the energy efficiency, support investments in green technologies, materials and solutions, support investments in renewable energy sources, control and prevention of pollution</a:t>
            </a:r>
            <a:r>
              <a:rPr lang="en-GB" sz="1100" b="1" dirty="0">
                <a:solidFill>
                  <a:srgbClr val="00FF00"/>
                </a:solidFill>
              </a:rPr>
              <a:t> and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protection of the environment.</a:t>
            </a:r>
            <a:endParaRPr lang="en-US" sz="1100" b="0" i="0" u="none" strike="noStrike" baseline="0" dirty="0">
              <a:solidFill>
                <a:srgbClr val="00FF0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- </a:t>
            </a:r>
            <a:r>
              <a:rPr lang="mk-MK" sz="110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households amount 1.308 Mio.DEN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, 0,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6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to households’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*According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Source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  <a:r>
              <a:rPr lang="en-GB" sz="800" dirty="0">
                <a:solidFill>
                  <a:schemeClr val="bg1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Indicators on the</a:t>
            </a:r>
            <a:r>
              <a:rPr lang="mk-MK" sz="800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banking system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annex 9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A56A85FE-BE91-445D-9483-3604C56363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3698838"/>
              </p:ext>
            </p:extLst>
          </p:nvPr>
        </p:nvGraphicFramePr>
        <p:xfrm>
          <a:off x="3737415" y="934593"/>
          <a:ext cx="4427984" cy="315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CF4CB0C6-8520-0EBF-AD3A-6BAE9DDF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020608"/>
              </p:ext>
            </p:extLst>
          </p:nvPr>
        </p:nvGraphicFramePr>
        <p:xfrm>
          <a:off x="6257127" y="3748134"/>
          <a:ext cx="5838742" cy="2663675"/>
        </p:xfrm>
        <a:graphic>
          <a:graphicData uri="http://schemas.openxmlformats.org/drawingml/2006/table">
            <a:tbl>
              <a:tblPr/>
              <a:tblGrid>
                <a:gridCol w="1405378">
                  <a:extLst>
                    <a:ext uri="{9D8B030D-6E8A-4147-A177-3AD203B41FA5}">
                      <a16:colId xmlns:a16="http://schemas.microsoft.com/office/drawing/2014/main" val="273566928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621758082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3301463835"/>
                    </a:ext>
                  </a:extLst>
                </a:gridCol>
                <a:gridCol w="583685">
                  <a:extLst>
                    <a:ext uri="{9D8B030D-6E8A-4147-A177-3AD203B41FA5}">
                      <a16:colId xmlns:a16="http://schemas.microsoft.com/office/drawing/2014/main" val="2508393897"/>
                    </a:ext>
                  </a:extLst>
                </a:gridCol>
                <a:gridCol w="538823">
                  <a:extLst>
                    <a:ext uri="{9D8B030D-6E8A-4147-A177-3AD203B41FA5}">
                      <a16:colId xmlns:a16="http://schemas.microsoft.com/office/drawing/2014/main" val="4248075700"/>
                    </a:ext>
                  </a:extLst>
                </a:gridCol>
                <a:gridCol w="590149">
                  <a:extLst>
                    <a:ext uri="{9D8B030D-6E8A-4147-A177-3AD203B41FA5}">
                      <a16:colId xmlns:a16="http://schemas.microsoft.com/office/drawing/2014/main" val="1835400053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38787583"/>
                    </a:ext>
                  </a:extLst>
                </a:gridCol>
                <a:gridCol w="799944">
                  <a:extLst>
                    <a:ext uri="{9D8B030D-6E8A-4147-A177-3AD203B41FA5}">
                      <a16:colId xmlns:a16="http://schemas.microsoft.com/office/drawing/2014/main" val="2853142753"/>
                    </a:ext>
                  </a:extLst>
                </a:gridCol>
                <a:gridCol w="708943">
                  <a:extLst>
                    <a:ext uri="{9D8B030D-6E8A-4147-A177-3AD203B41FA5}">
                      <a16:colId xmlns:a16="http://schemas.microsoft.com/office/drawing/2014/main" val="3028654234"/>
                    </a:ext>
                  </a:extLst>
                </a:gridCol>
              </a:tblGrid>
              <a:tr h="6181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Loans - </a:t>
                      </a:r>
                      <a:r>
                        <a:rPr lang="mk-MK" sz="11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100" b="0" i="0" u="none" strike="noStrike" baseline="0" dirty="0">
                          <a:solidFill>
                            <a:srgbClr val="002060"/>
                          </a:solidFill>
                        </a:rPr>
                        <a:t>households 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03/2022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06/2022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09/2022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12/2022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073553"/>
                  </a:ext>
                </a:extLst>
              </a:tr>
              <a:tr h="42302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Consumer loans and credit cards</a:t>
                      </a:r>
                      <a:r>
                        <a:rPr lang="en-GB" sz="1100" u="none" strike="noStrike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144,213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144,773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147,721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148,748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149,922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0.79%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05961"/>
                  </a:ext>
                </a:extLst>
              </a:tr>
              <a:tr h="30055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49.59%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8108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Real estate loans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67,984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70,121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72,409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74,182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76,393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12.37%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2.98%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883974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3,802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3,607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3,535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3,459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-9.02%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62060"/>
                  </a:ext>
                </a:extLst>
              </a:tr>
              <a:tr h="319447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216,241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218,772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223,967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226,800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230,136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6.43%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1.47%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181710"/>
                  </a:ext>
                </a:extLst>
              </a:tr>
              <a:tr h="36358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100" b="1" i="0" u="none" strike="noStrike" kern="1200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reen loans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1,382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1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GB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308</a:t>
                      </a:r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1" i="0" u="none" strike="noStrike" dirty="0">
                        <a:solidFill>
                          <a:srgbClr val="00FF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-0.49%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+mn-lt"/>
                        </a:rPr>
                        <a:t>-5.31%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32085"/>
                  </a:ext>
                </a:extLst>
              </a:tr>
            </a:tbl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41A0CC42-C0F0-B470-0B4C-20EE5472D1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3155571"/>
              </p:ext>
            </p:extLst>
          </p:nvPr>
        </p:nvGraphicFramePr>
        <p:xfrm>
          <a:off x="4218741" y="758158"/>
          <a:ext cx="3101009" cy="275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object 8">
            <a:extLst>
              <a:ext uri="{FF2B5EF4-FFF2-40B4-BE49-F238E27FC236}">
                <a16:creationId xmlns:a16="http://schemas.microsoft.com/office/drawing/2014/main" id="{3EE51D5D-A879-09AF-91B2-6BF6161BD5EE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240EF-67B2-D3BD-EE26-20DDD4E7D7B5}"/>
              </a:ext>
            </a:extLst>
          </p:cNvPr>
          <p:cNvSpPr txBox="1"/>
          <p:nvPr/>
        </p:nvSpPr>
        <p:spPr>
          <a:xfrm>
            <a:off x="3003027" y="758158"/>
            <a:ext cx="475173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BC1C6F-C795-D3CB-5214-A266563D78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47546"/>
              </p:ext>
            </p:extLst>
          </p:nvPr>
        </p:nvGraphicFramePr>
        <p:xfrm>
          <a:off x="96131" y="6294209"/>
          <a:ext cx="6160995" cy="5346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2840">
                  <a:extLst>
                    <a:ext uri="{9D8B030D-6E8A-4147-A177-3AD203B41FA5}">
                      <a16:colId xmlns:a16="http://schemas.microsoft.com/office/drawing/2014/main" val="1815938068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2528061040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680431118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563996734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1122075746"/>
                    </a:ext>
                  </a:extLst>
                </a:gridCol>
                <a:gridCol w="513631">
                  <a:extLst>
                    <a:ext uri="{9D8B030D-6E8A-4147-A177-3AD203B41FA5}">
                      <a16:colId xmlns:a16="http://schemas.microsoft.com/office/drawing/2014/main" val="4050988973"/>
                    </a:ext>
                  </a:extLst>
                </a:gridCol>
              </a:tblGrid>
              <a:tr h="1898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granted loans 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12/2021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03/2022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770499"/>
                  </a:ext>
                </a:extLst>
              </a:tr>
              <a:tr h="3186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GRANTED LOANS </a:t>
                      </a:r>
                    </a:p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4.37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4.30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4.27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4,35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4,44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550646"/>
                  </a:ext>
                </a:extLst>
              </a:tr>
            </a:tbl>
          </a:graphicData>
        </a:graphic>
      </p:graphicFrame>
      <p:sp>
        <p:nvSpPr>
          <p:cNvPr id="3" name="object 3">
            <a:extLst>
              <a:ext uri="{FF2B5EF4-FFF2-40B4-BE49-F238E27FC236}">
                <a16:creationId xmlns:a16="http://schemas.microsoft.com/office/drawing/2014/main" id="{2F0DC118-8932-0950-2462-63F41B90189E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BB2452-6B70-252C-0E09-929082E2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MBA 2022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57C3B34-D339-B885-82B7-3548E2846C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300375"/>
              </p:ext>
            </p:extLst>
          </p:nvPr>
        </p:nvGraphicFramePr>
        <p:xfrm>
          <a:off x="262597" y="913308"/>
          <a:ext cx="42576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1157967-566C-465A-A2CC-6156AFE6C8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1407377"/>
              </p:ext>
            </p:extLst>
          </p:nvPr>
        </p:nvGraphicFramePr>
        <p:xfrm>
          <a:off x="7260702" y="91330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99196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4C30EFC-8D18-BEDA-9DDD-9C48F2D4DD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24098"/>
              </p:ext>
            </p:extLst>
          </p:nvPr>
        </p:nvGraphicFramePr>
        <p:xfrm>
          <a:off x="464989" y="4431574"/>
          <a:ext cx="11276438" cy="1942925"/>
        </p:xfrm>
        <a:graphic>
          <a:graphicData uri="http://schemas.openxmlformats.org/drawingml/2006/table">
            <a:tbl>
              <a:tblPr/>
              <a:tblGrid>
                <a:gridCol w="2714225">
                  <a:extLst>
                    <a:ext uri="{9D8B030D-6E8A-4147-A177-3AD203B41FA5}">
                      <a16:colId xmlns:a16="http://schemas.microsoft.com/office/drawing/2014/main" val="4047326071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3905831523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421964868"/>
                    </a:ext>
                  </a:extLst>
                </a:gridCol>
                <a:gridCol w="1127279">
                  <a:extLst>
                    <a:ext uri="{9D8B030D-6E8A-4147-A177-3AD203B41FA5}">
                      <a16:colId xmlns:a16="http://schemas.microsoft.com/office/drawing/2014/main" val="1716448367"/>
                    </a:ext>
                  </a:extLst>
                </a:gridCol>
                <a:gridCol w="977705">
                  <a:extLst>
                    <a:ext uri="{9D8B030D-6E8A-4147-A177-3AD203B41FA5}">
                      <a16:colId xmlns:a16="http://schemas.microsoft.com/office/drawing/2014/main" val="1997160856"/>
                    </a:ext>
                  </a:extLst>
                </a:gridCol>
                <a:gridCol w="1094446">
                  <a:extLst>
                    <a:ext uri="{9D8B030D-6E8A-4147-A177-3AD203B41FA5}">
                      <a16:colId xmlns:a16="http://schemas.microsoft.com/office/drawing/2014/main" val="2190356270"/>
                    </a:ext>
                  </a:extLst>
                </a:gridCol>
                <a:gridCol w="890149">
                  <a:extLst>
                    <a:ext uri="{9D8B030D-6E8A-4147-A177-3AD203B41FA5}">
                      <a16:colId xmlns:a16="http://schemas.microsoft.com/office/drawing/2014/main" val="813263480"/>
                    </a:ext>
                  </a:extLst>
                </a:gridCol>
                <a:gridCol w="1109038">
                  <a:extLst>
                    <a:ext uri="{9D8B030D-6E8A-4147-A177-3AD203B41FA5}">
                      <a16:colId xmlns:a16="http://schemas.microsoft.com/office/drawing/2014/main" val="2678697128"/>
                    </a:ext>
                  </a:extLst>
                </a:gridCol>
                <a:gridCol w="1109038">
                  <a:extLst>
                    <a:ext uri="{9D8B030D-6E8A-4147-A177-3AD203B41FA5}">
                      <a16:colId xmlns:a16="http://schemas.microsoft.com/office/drawing/2014/main" val="1698565782"/>
                    </a:ext>
                  </a:extLst>
                </a:gridCol>
              </a:tblGrid>
              <a:tr h="352709">
                <a:tc>
                  <a:txBody>
                    <a:bodyPr/>
                    <a:lstStyle/>
                    <a:p>
                      <a:pPr algn="l" rtl="0" eaLnBrk="1" fontAlgn="auto" latinLnBrk="0" hangingPunct="1">
                        <a:defRPr sz="900" b="1" i="0" u="none" strike="noStrike" kern="1200" baseline="0">
                          <a:solidFill>
                            <a:prstClr val="black">
                              <a:lumMod val="65000"/>
                              <a:lumOff val="35000"/>
                            </a:prst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</a:rPr>
                        <a:t>Loan concentration by economic activity -</a:t>
                      </a:r>
                      <a:r>
                        <a:rPr lang="en-US" sz="1100" b="1" i="0" u="none" strike="noStrike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non-financial companies </a:t>
                      </a: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03/2022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</a:t>
                      </a: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133061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Industry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56,274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60,906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60,170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58,988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64,130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13.96%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8.72%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958481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Construction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38,192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40,039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39,717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40,117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40,073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u="none" strike="noStrike" baseline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-0.11%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481834"/>
                  </a:ext>
                </a:extLst>
              </a:tr>
              <a:tr h="352709"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Electricity, gas, steam and air conditioning supply</a:t>
                      </a:r>
                      <a:endParaRPr lang="ru-RU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10,277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11,660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14,018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15,772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16,233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57.96%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2.92%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206122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Trade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76,884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75,540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76,939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77,340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81,170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4.95%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103255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Transport and storage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18,987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17,733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18,338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18,933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20,337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7.42%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439918"/>
                  </a:ext>
                </a:extLst>
              </a:tr>
              <a:tr h="1812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43,154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45,706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 45,083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44,099 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 44,573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3.29%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1.07%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740993"/>
                  </a:ext>
                </a:extLst>
              </a:tr>
              <a:tr h="331382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243,768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251,584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 254,265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255,249 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 266,516 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100" b="1" i="0" u="sng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        </a:t>
                      </a:r>
                      <a:endParaRPr lang="en-US" sz="1100" b="1" i="0" u="sng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9.33%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4.41%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08443"/>
                  </a:ext>
                </a:extLst>
              </a:tr>
            </a:tbl>
          </a:graphicData>
        </a:graphic>
      </p:graphicFrame>
      <p:sp>
        <p:nvSpPr>
          <p:cNvPr id="14" name="AutoShape 6">
            <a:extLst>
              <a:ext uri="{FF2B5EF4-FFF2-40B4-BE49-F238E27FC236}">
                <a16:creationId xmlns:a16="http://schemas.microsoft.com/office/drawing/2014/main" id="{2F8F28CC-A4A1-DF56-248A-9C40EBB93C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4989" y="787835"/>
            <a:ext cx="6068333" cy="3464053"/>
          </a:xfrm>
          <a:prstGeom prst="roundRect">
            <a:avLst>
              <a:gd name="adj" fmla="val 20745"/>
            </a:avLst>
          </a:prstGeom>
          <a:solidFill>
            <a:srgbClr val="002060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vert="horz" wrap="none" lIns="91440" tIns="45720" rIns="91440" bIns="45720" numCol="2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t">
              <a:spcBef>
                <a:spcPts val="0"/>
              </a:spcBef>
            </a:pPr>
            <a:r>
              <a:rPr lang="en-US" sz="1200" b="1" dirty="0">
                <a:solidFill>
                  <a:schemeClr val="bg1"/>
                </a:solidFill>
              </a:rPr>
              <a:t>Loans of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participate with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 48%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,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increased by 9,</a:t>
            </a:r>
            <a:r>
              <a:rPr lang="mk-MK" sz="1200" b="1" dirty="0">
                <a:solidFill>
                  <a:schemeClr val="bg1"/>
                </a:solidFill>
                <a:latin typeface="+mj-lt"/>
              </a:rPr>
              <a:t>33%</a:t>
            </a:r>
            <a:r>
              <a:rPr lang="en-US" sz="1200" b="1" dirty="0">
                <a:solidFill>
                  <a:schemeClr val="bg1"/>
                </a:solidFill>
              </a:rPr>
              <a:t>  annual,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and </a:t>
            </a:r>
            <a:r>
              <a:rPr lang="mk-MK" sz="1200" b="1" dirty="0">
                <a:solidFill>
                  <a:schemeClr val="bg1"/>
                </a:solidFill>
              </a:rPr>
              <a:t>4,41%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mk-MK" sz="1200" b="1" dirty="0">
              <a:solidFill>
                <a:schemeClr val="bg1"/>
              </a:solidFill>
            </a:endParaRPr>
          </a:p>
          <a:p>
            <a:pPr fontAlgn="t">
              <a:lnSpc>
                <a:spcPct val="100000"/>
              </a:lnSpc>
              <a:spcBef>
                <a:spcPts val="0"/>
              </a:spcBef>
            </a:pPr>
            <a:r>
              <a:rPr lang="en-GB" sz="1200" b="1" dirty="0">
                <a:solidFill>
                  <a:schemeClr val="bg1"/>
                </a:solidFill>
              </a:rPr>
              <a:t>Loans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  <a:latin typeface="+mj-lt"/>
              </a:rPr>
              <a:t>structure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by economic activity of</a:t>
            </a:r>
            <a:r>
              <a:rPr lang="ru-RU" sz="1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+mj-lt"/>
              </a:rPr>
              <a:t>non-financial companies 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  <a:endParaRPr lang="mk-MK" sz="1200" b="1" dirty="0">
              <a:solidFill>
                <a:schemeClr val="bg1"/>
              </a:solidFill>
            </a:endParaRPr>
          </a:p>
          <a:p>
            <a:pPr marL="0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200" b="1" dirty="0">
                <a:solidFill>
                  <a:schemeClr val="bg1"/>
                </a:solidFill>
              </a:rPr>
              <a:t>Trade 30%</a:t>
            </a:r>
            <a:r>
              <a:rPr lang="en-US" sz="1200" b="1" dirty="0">
                <a:solidFill>
                  <a:schemeClr val="bg1"/>
                </a:solidFill>
              </a:rPr>
              <a:t>, increased by</a:t>
            </a:r>
            <a:r>
              <a:rPr lang="mk-MK" sz="1200" b="1" dirty="0">
                <a:solidFill>
                  <a:schemeClr val="bg1"/>
                </a:solidFill>
              </a:rPr>
              <a:t> 5,57</a:t>
            </a:r>
            <a:r>
              <a:rPr lang="ru-RU" sz="1200" b="1" dirty="0">
                <a:solidFill>
                  <a:schemeClr val="bg1"/>
                </a:solidFill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 annual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chemeClr val="bg1"/>
                </a:solidFill>
              </a:rPr>
              <a:t>or</a:t>
            </a:r>
            <a:r>
              <a:rPr lang="ru-RU" sz="1200" b="1" dirty="0">
                <a:solidFill>
                  <a:schemeClr val="bg1"/>
                </a:solidFill>
              </a:rPr>
              <a:t> </a:t>
            </a:r>
            <a:r>
              <a:rPr lang="mk-MK" sz="1200" b="1" dirty="0">
                <a:solidFill>
                  <a:schemeClr val="bg1"/>
                </a:solidFill>
              </a:rPr>
              <a:t>4,95</a:t>
            </a:r>
            <a:r>
              <a:rPr lang="ru-RU" sz="1200" b="1" dirty="0">
                <a:solidFill>
                  <a:schemeClr val="bg1"/>
                </a:solidFill>
              </a:rPr>
              <a:t>%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ru-RU" sz="1200" b="1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dirty="0">
                <a:solidFill>
                  <a:schemeClr val="bg1"/>
                </a:solidFill>
              </a:rPr>
              <a:t>Industry 2</a:t>
            </a:r>
            <a:r>
              <a:rPr lang="en-GB" sz="1200" b="1" dirty="0">
                <a:solidFill>
                  <a:schemeClr val="bg1"/>
                </a:solidFill>
              </a:rPr>
              <a:t>4</a:t>
            </a:r>
            <a:r>
              <a:rPr lang="en-US" sz="1200" b="1" dirty="0">
                <a:solidFill>
                  <a:schemeClr val="bg1"/>
                </a:solidFill>
              </a:rPr>
              <a:t>%, increased by </a:t>
            </a:r>
            <a:r>
              <a:rPr lang="mk-MK" sz="1200" b="1" dirty="0">
                <a:solidFill>
                  <a:schemeClr val="bg1"/>
                </a:solidFill>
              </a:rPr>
              <a:t>1</a:t>
            </a:r>
            <a:r>
              <a:rPr lang="en-GB" sz="1200" b="1" dirty="0">
                <a:solidFill>
                  <a:schemeClr val="bg1"/>
                </a:solidFill>
              </a:rPr>
              <a:t>3,96</a:t>
            </a:r>
            <a:r>
              <a:rPr lang="mk-MK" sz="1200" b="1" dirty="0">
                <a:solidFill>
                  <a:schemeClr val="bg1"/>
                </a:solidFill>
              </a:rPr>
              <a:t>% </a:t>
            </a:r>
            <a:r>
              <a:rPr lang="en-US" sz="1200" b="1" dirty="0">
                <a:solidFill>
                  <a:schemeClr val="bg1"/>
                </a:solidFill>
              </a:rPr>
              <a:t> annual or 8.72</a:t>
            </a:r>
            <a:r>
              <a:rPr lang="mk-MK" sz="1200" b="1" dirty="0">
                <a:solidFill>
                  <a:schemeClr val="bg1"/>
                </a:solidFill>
              </a:rPr>
              <a:t>%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mk-MK" sz="1200" b="1" dirty="0">
              <a:solidFill>
                <a:schemeClr val="bg1"/>
              </a:solidFill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en-GB" sz="1200" b="1" dirty="0">
              <a:solidFill>
                <a:schemeClr val="bg1"/>
              </a:solidFill>
            </a:endParaRPr>
          </a:p>
          <a:p>
            <a:pPr lvl="1" fontAlgn="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Construction 1</a:t>
            </a:r>
            <a:r>
              <a:rPr lang="mk-MK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5</a:t>
            </a: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200" b="1" dirty="0">
                <a:solidFill>
                  <a:schemeClr val="bg1"/>
                </a:solidFill>
              </a:rPr>
              <a:t>, increased by</a:t>
            </a:r>
            <a:r>
              <a:rPr lang="mk-MK" sz="1200" b="1" dirty="0">
                <a:solidFill>
                  <a:schemeClr val="bg1"/>
                </a:solidFill>
              </a:rPr>
              <a:t> </a:t>
            </a:r>
            <a:r>
              <a:rPr lang="ru-RU" sz="1200" b="1" dirty="0">
                <a:solidFill>
                  <a:schemeClr val="bg1"/>
                </a:solidFill>
              </a:rPr>
              <a:t>4,93%</a:t>
            </a:r>
            <a:r>
              <a:rPr lang="en-US" sz="1200" b="1" dirty="0">
                <a:solidFill>
                  <a:schemeClr val="bg1"/>
                </a:solidFill>
              </a:rPr>
              <a:t> annual or </a:t>
            </a:r>
            <a:r>
              <a:rPr lang="en-GB" sz="1200" b="1" dirty="0">
                <a:solidFill>
                  <a:schemeClr val="bg1"/>
                </a:solidFill>
              </a:rPr>
              <a:t>reduced by </a:t>
            </a:r>
          </a:p>
          <a:p>
            <a:pPr marL="457200" lvl="1" indent="0" fontAlgn="t">
              <a:spcBef>
                <a:spcPts val="0"/>
              </a:spcBef>
              <a:buNone/>
            </a:pPr>
            <a:r>
              <a:rPr lang="en-GB" sz="1200" b="1" dirty="0">
                <a:solidFill>
                  <a:schemeClr val="bg1"/>
                </a:solidFill>
              </a:rPr>
              <a:t>       (-0.11%) </a:t>
            </a:r>
            <a:r>
              <a:rPr lang="en-US" sz="1200" b="1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200" b="1" i="0" u="none" strike="noStrike" dirty="0">
              <a:solidFill>
                <a:schemeClr val="bg1"/>
              </a:solidFill>
              <a:effectLst/>
              <a:latin typeface="+mn-lt"/>
            </a:endParaRPr>
          </a:p>
          <a:p>
            <a:pPr marL="457200" lvl="1" indent="0" fontAlgn="t">
              <a:spcBef>
                <a:spcPts val="0"/>
              </a:spcBef>
              <a:buNone/>
            </a:pPr>
            <a:endParaRPr lang="mk-MK" sz="1100" i="0" u="none" strike="noStrike" dirty="0">
              <a:solidFill>
                <a:schemeClr val="bg1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🌳</a:t>
            </a:r>
            <a:r>
              <a:rPr lang="mk-MK" sz="1100" i="0" dirty="0">
                <a:solidFill>
                  <a:srgbClr val="050505"/>
                </a:solidFill>
                <a:effectLst/>
                <a:latin typeface="Segoe UI Historic" panose="020B0502040204020203" pitchFamily="34" charset="0"/>
              </a:rPr>
              <a:t> </a:t>
            </a:r>
            <a:r>
              <a:rPr lang="en-GB" sz="1100" b="1" i="0" dirty="0">
                <a:solidFill>
                  <a:srgbClr val="00FF00"/>
                </a:solidFill>
                <a:effectLst/>
              </a:rPr>
              <a:t>Our banks have also paid attention to raising awareness about green loans as a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form of financing that enables borrowers to invest exclusively in projects that make a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substantial environmental impact, including climate-related projects, improve the energy </a:t>
            </a:r>
            <a:endParaRPr lang="mk-MK" sz="1100" b="1" i="0" dirty="0">
              <a:solidFill>
                <a:srgbClr val="00FF00"/>
              </a:solidFill>
              <a:effectLst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b="1" i="0" dirty="0">
                <a:solidFill>
                  <a:srgbClr val="00FF00"/>
                </a:solidFill>
                <a:effectLst/>
              </a:rPr>
              <a:t>efficiency, support investments in green technologies, materials and solutions, support investments in renewable energy sources, control and prevention of pollution and protection of the environment</a:t>
            </a:r>
            <a:r>
              <a:rPr lang="mk-MK" sz="1100" b="1" i="0" dirty="0">
                <a:solidFill>
                  <a:srgbClr val="00FF00"/>
                </a:solidFill>
                <a:effectLst/>
              </a:rPr>
              <a:t>.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100" b="0" i="0" u="none" strike="noStrike" baseline="0" dirty="0">
                <a:solidFill>
                  <a:srgbClr val="00FF00"/>
                </a:solidFill>
              </a:rPr>
              <a:t>Green Loans of non-financial com. amount 1</a:t>
            </a:r>
            <a:r>
              <a:rPr lang="en-GB" sz="1100" dirty="0">
                <a:solidFill>
                  <a:srgbClr val="00FF00"/>
                </a:solidFill>
              </a:rPr>
              <a:t>4.081</a:t>
            </a:r>
            <a:r>
              <a:rPr lang="en-US" sz="1100" b="0" i="0" u="none" strike="noStrike" baseline="0" dirty="0">
                <a:solidFill>
                  <a:srgbClr val="00FF00"/>
                </a:solidFill>
              </a:rPr>
              <a:t> </a:t>
            </a:r>
            <a:r>
              <a:rPr lang="en-US" sz="1100" b="0" i="0" u="none" strike="noStrike" baseline="0" dirty="0" err="1">
                <a:solidFill>
                  <a:srgbClr val="00FF00"/>
                </a:solidFill>
              </a:rPr>
              <a:t>Mio.DEN</a:t>
            </a:r>
            <a:r>
              <a:rPr lang="en-GB" sz="1100" dirty="0">
                <a:solidFill>
                  <a:srgbClr val="00FF00"/>
                </a:solidFill>
              </a:rPr>
              <a:t> 6.9</a:t>
            </a:r>
            <a:r>
              <a:rPr lang="mk-MK" sz="1100" b="0" i="0" u="none" strike="noStrike" baseline="0" dirty="0">
                <a:solidFill>
                  <a:srgbClr val="00FF00"/>
                </a:solidFill>
              </a:rPr>
              <a:t>% </a:t>
            </a:r>
            <a:r>
              <a:rPr lang="en-GB" sz="1100" b="0" i="0" u="none" strike="noStrike" baseline="0" dirty="0">
                <a:solidFill>
                  <a:srgbClr val="00FF00"/>
                </a:solidFill>
              </a:rPr>
              <a:t>in total Loans </a:t>
            </a:r>
            <a:r>
              <a:rPr lang="en-US" sz="1100" dirty="0">
                <a:solidFill>
                  <a:srgbClr val="00FF00"/>
                </a:solidFill>
              </a:rPr>
              <a:t>of</a:t>
            </a:r>
            <a:r>
              <a:rPr lang="mk-MK" sz="1100" dirty="0">
                <a:solidFill>
                  <a:srgbClr val="00FF00"/>
                </a:solidFill>
                <a:latin typeface="+mj-lt"/>
              </a:rPr>
              <a:t> </a:t>
            </a:r>
            <a:r>
              <a:rPr lang="en-US" sz="1100" dirty="0">
                <a:solidFill>
                  <a:srgbClr val="00FF00"/>
                </a:solidFill>
                <a:latin typeface="+mj-lt"/>
              </a:rPr>
              <a:t>non-financial companies </a:t>
            </a:r>
            <a:endParaRPr lang="mk-MK" sz="1100" b="1" i="0" u="none" strike="noStrike" dirty="0">
              <a:solidFill>
                <a:srgbClr val="00FF00"/>
              </a:solidFill>
              <a:effectLst/>
              <a:latin typeface="+mn-lt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b="1" dirty="0">
                <a:solidFill>
                  <a:srgbClr val="00FF00"/>
                </a:solidFill>
              </a:rPr>
              <a:t>According to World Bank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US" sz="1100" b="1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dirty="0">
                <a:solidFill>
                  <a:schemeClr val="bg1"/>
                </a:solidFill>
              </a:rPr>
              <a:t>Source</a:t>
            </a:r>
            <a:r>
              <a:rPr lang="en-US" sz="800" dirty="0">
                <a:solidFill>
                  <a:schemeClr val="bg1"/>
                </a:solidFill>
              </a:rPr>
              <a:t>:</a:t>
            </a:r>
            <a:r>
              <a:rPr lang="en-GB" sz="800" dirty="0">
                <a:solidFill>
                  <a:schemeClr val="bg1"/>
                </a:solidFill>
              </a:rPr>
              <a:t> REPORT ON RISKS IN THE BANKING SYSTEM OF THE REPUBLIC OF MACEDONIA </a:t>
            </a:r>
            <a:r>
              <a:rPr lang="mk-MK" sz="800" dirty="0">
                <a:solidFill>
                  <a:schemeClr val="bg1"/>
                </a:solidFill>
              </a:rPr>
              <a:t>, </a:t>
            </a:r>
            <a:r>
              <a:rPr lang="en-GB" sz="800" dirty="0">
                <a:solidFill>
                  <a:schemeClr val="bg1"/>
                </a:solidFill>
              </a:rPr>
              <a:t>Indicators on the</a:t>
            </a:r>
            <a:r>
              <a:rPr lang="mk-MK" sz="800" dirty="0">
                <a:solidFill>
                  <a:schemeClr val="bg1"/>
                </a:solidFill>
              </a:rPr>
              <a:t> </a:t>
            </a:r>
            <a:r>
              <a:rPr lang="en-GB" sz="800" dirty="0">
                <a:solidFill>
                  <a:schemeClr val="bg1"/>
                </a:solidFill>
              </a:rPr>
              <a:t>banking system, annex 9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5DE6569E-A061-876E-23D7-F59334C6D2EF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981246-A2FD-8268-CFE6-B8D88642450E}"/>
              </a:ext>
            </a:extLst>
          </p:cNvPr>
          <p:cNvSpPr txBox="1"/>
          <p:nvPr/>
        </p:nvSpPr>
        <p:spPr>
          <a:xfrm>
            <a:off x="517997" y="4252457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12533EEE-F422-789C-B780-47B41BE0AC6D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252196-F6D4-223B-4CE2-1968C5A6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MBA 2022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96AD0245-3F42-4BE1-5FCF-8F6812D79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1220255"/>
              </p:ext>
            </p:extLst>
          </p:nvPr>
        </p:nvGraphicFramePr>
        <p:xfrm>
          <a:off x="6911051" y="784724"/>
          <a:ext cx="4572000" cy="346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18F5FE1-23DE-0EBF-7366-DDCADA447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786750"/>
              </p:ext>
            </p:extLst>
          </p:nvPr>
        </p:nvGraphicFramePr>
        <p:xfrm>
          <a:off x="-593035" y="6344055"/>
          <a:ext cx="12320045" cy="3448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25787">
                  <a:extLst>
                    <a:ext uri="{9D8B030D-6E8A-4147-A177-3AD203B41FA5}">
                      <a16:colId xmlns:a16="http://schemas.microsoft.com/office/drawing/2014/main" val="1463946114"/>
                    </a:ext>
                  </a:extLst>
                </a:gridCol>
                <a:gridCol w="1200825">
                  <a:extLst>
                    <a:ext uri="{9D8B030D-6E8A-4147-A177-3AD203B41FA5}">
                      <a16:colId xmlns:a16="http://schemas.microsoft.com/office/drawing/2014/main" val="2556667568"/>
                    </a:ext>
                  </a:extLst>
                </a:gridCol>
                <a:gridCol w="960660">
                  <a:extLst>
                    <a:ext uri="{9D8B030D-6E8A-4147-A177-3AD203B41FA5}">
                      <a16:colId xmlns:a16="http://schemas.microsoft.com/office/drawing/2014/main" val="3555114726"/>
                    </a:ext>
                  </a:extLst>
                </a:gridCol>
                <a:gridCol w="1200825">
                  <a:extLst>
                    <a:ext uri="{9D8B030D-6E8A-4147-A177-3AD203B41FA5}">
                      <a16:colId xmlns:a16="http://schemas.microsoft.com/office/drawing/2014/main" val="143177484"/>
                    </a:ext>
                  </a:extLst>
                </a:gridCol>
                <a:gridCol w="1200825">
                  <a:extLst>
                    <a:ext uri="{9D8B030D-6E8A-4147-A177-3AD203B41FA5}">
                      <a16:colId xmlns:a16="http://schemas.microsoft.com/office/drawing/2014/main" val="1724459352"/>
                    </a:ext>
                  </a:extLst>
                </a:gridCol>
                <a:gridCol w="1264027">
                  <a:extLst>
                    <a:ext uri="{9D8B030D-6E8A-4147-A177-3AD203B41FA5}">
                      <a16:colId xmlns:a16="http://schemas.microsoft.com/office/drawing/2014/main" val="1191723363"/>
                    </a:ext>
                  </a:extLst>
                </a:gridCol>
                <a:gridCol w="808976">
                  <a:extLst>
                    <a:ext uri="{9D8B030D-6E8A-4147-A177-3AD203B41FA5}">
                      <a16:colId xmlns:a16="http://schemas.microsoft.com/office/drawing/2014/main" val="461786163"/>
                    </a:ext>
                  </a:extLst>
                </a:gridCol>
                <a:gridCol w="910100">
                  <a:extLst>
                    <a:ext uri="{9D8B030D-6E8A-4147-A177-3AD203B41FA5}">
                      <a16:colId xmlns:a16="http://schemas.microsoft.com/office/drawing/2014/main" val="569755859"/>
                    </a:ext>
                  </a:extLst>
                </a:gridCol>
                <a:gridCol w="948020">
                  <a:extLst>
                    <a:ext uri="{9D8B030D-6E8A-4147-A177-3AD203B41FA5}">
                      <a16:colId xmlns:a16="http://schemas.microsoft.com/office/drawing/2014/main" val="3188974350"/>
                    </a:ext>
                  </a:extLst>
                </a:gridCol>
              </a:tblGrid>
              <a:tr h="32317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dirty="0">
                          <a:solidFill>
                            <a:srgbClr val="050505"/>
                          </a:solidFill>
                          <a:effectLst/>
                          <a:latin typeface="Segoe UI Historic" panose="020B0502040204020203" pitchFamily="34" charset="0"/>
                        </a:rPr>
                        <a:t>🌳</a:t>
                      </a: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Зелени кредити</a:t>
                      </a:r>
                      <a:endParaRPr lang="mk-MK" sz="1100" b="0" i="0" u="none" strike="noStrike" baseline="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FF00"/>
                          </a:solidFill>
                          <a:effectLst/>
                        </a:rPr>
                        <a:t>            9,233 </a:t>
                      </a:r>
                      <a:endParaRPr lang="en-US" sz="1100" b="1" i="0" u="none" strike="noStrike" baseline="0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FF00"/>
                          </a:solidFill>
                          <a:effectLst/>
                        </a:rPr>
                        <a:t>                  9,454 </a:t>
                      </a:r>
                      <a:endParaRPr lang="en-US" sz="1100" b="1" i="0" u="none" strike="noStrike" baseline="0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baseline="0" dirty="0">
                          <a:solidFill>
                            <a:srgbClr val="00FF00"/>
                          </a:solidFill>
                          <a:effectLst/>
                        </a:rPr>
                        <a:t>                  9,565 </a:t>
                      </a:r>
                      <a:endParaRPr lang="en-US" sz="1100" b="1" i="0" u="none" strike="noStrike" baseline="0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u="none" strike="noStrike" baseline="0" dirty="0">
                          <a:solidFill>
                            <a:srgbClr val="00FF00"/>
                          </a:solidFill>
                          <a:effectLst/>
                        </a:rPr>
                        <a:t>                 11,494 </a:t>
                      </a:r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b"/>
                      <a:r>
                        <a:rPr lang="en-US" sz="1100" b="0" i="0" u="none" strike="noStrike" baseline="0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14.081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100" b="0" i="0" u="none" strike="noStrike" baseline="0" dirty="0">
                        <a:solidFill>
                          <a:srgbClr val="00FF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52.50%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FF00"/>
                          </a:solidFill>
                          <a:effectLst/>
                          <a:latin typeface="Calibri" panose="020F0502020204030204" pitchFamily="34" charset="0"/>
                        </a:rPr>
                        <a:t>22.51%</a:t>
                      </a: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6081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70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7A1BCF-71F4-33E9-A69D-7A22AD17E2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740265"/>
              </p:ext>
            </p:extLst>
          </p:nvPr>
        </p:nvGraphicFramePr>
        <p:xfrm>
          <a:off x="427336" y="1547365"/>
          <a:ext cx="5986716" cy="1686165"/>
        </p:xfrm>
        <a:graphic>
          <a:graphicData uri="http://schemas.openxmlformats.org/drawingml/2006/table">
            <a:tbl>
              <a:tblPr/>
              <a:tblGrid>
                <a:gridCol w="3016224">
                  <a:extLst>
                    <a:ext uri="{9D8B030D-6E8A-4147-A177-3AD203B41FA5}">
                      <a16:colId xmlns:a16="http://schemas.microsoft.com/office/drawing/2014/main" val="115898314"/>
                    </a:ext>
                  </a:extLst>
                </a:gridCol>
                <a:gridCol w="142891">
                  <a:extLst>
                    <a:ext uri="{9D8B030D-6E8A-4147-A177-3AD203B41FA5}">
                      <a16:colId xmlns:a16="http://schemas.microsoft.com/office/drawing/2014/main" val="660407425"/>
                    </a:ext>
                  </a:extLst>
                </a:gridCol>
                <a:gridCol w="1540555">
                  <a:extLst>
                    <a:ext uri="{9D8B030D-6E8A-4147-A177-3AD203B41FA5}">
                      <a16:colId xmlns:a16="http://schemas.microsoft.com/office/drawing/2014/main" val="600732323"/>
                    </a:ext>
                  </a:extLst>
                </a:gridCol>
                <a:gridCol w="1287046">
                  <a:extLst>
                    <a:ext uri="{9D8B030D-6E8A-4147-A177-3AD203B41FA5}">
                      <a16:colId xmlns:a16="http://schemas.microsoft.com/office/drawing/2014/main" val="3984499240"/>
                    </a:ext>
                  </a:extLst>
                </a:gridCol>
              </a:tblGrid>
              <a:tr h="5031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Indicators for the quality of credit portfolio</a:t>
                      </a:r>
                      <a:endParaRPr lang="mk-MK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</a:t>
                      </a:r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pp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378773"/>
                  </a:ext>
                </a:extLst>
              </a:tr>
              <a:tr h="508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Non-performing loans</a:t>
                      </a:r>
                      <a:r>
                        <a:rPr lang="ru-RU" sz="10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/</a:t>
                      </a:r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Total loans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-0.42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712209"/>
                  </a:ext>
                </a:extLst>
              </a:tr>
              <a:tr h="67414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Rate of non-performing loans</a:t>
                      </a:r>
                      <a:r>
                        <a:rPr lang="ru-RU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GB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(</a:t>
                      </a:r>
                      <a:r>
                        <a:rPr lang="en-US" sz="1000" b="1" i="0" u="none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non-financial companies)</a:t>
                      </a:r>
                      <a:endParaRPr lang="ru-RU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3.10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090586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9EF027-A43A-ED7E-A80E-E0CFF95688CF}"/>
              </a:ext>
            </a:extLst>
          </p:cNvPr>
          <p:cNvSpPr/>
          <p:nvPr/>
        </p:nvSpPr>
        <p:spPr>
          <a:xfrm>
            <a:off x="427336" y="4028661"/>
            <a:ext cx="6105986" cy="253755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numCol="1" rtlCol="0" anchor="ctr"/>
          <a:lstStyle/>
          <a:p>
            <a:pPr lvl="0">
              <a:buFont typeface="Wingdings" panose="05000000000000000000" pitchFamily="2" charset="2"/>
              <a:buChar char="ü"/>
              <a:defRPr/>
            </a:pPr>
            <a:r>
              <a:rPr lang="en-US" sz="1200" i="0" u="none" strike="noStrike" baseline="0" dirty="0">
                <a:solidFill>
                  <a:srgbClr val="002060"/>
                </a:solidFill>
                <a:effectLst/>
              </a:rPr>
              <a:t>Rate of non-performing loans</a:t>
            </a:r>
            <a:r>
              <a:rPr lang="ru-RU" sz="1200" i="0" u="none" strike="noStrike" baseline="0" dirty="0">
                <a:solidFill>
                  <a:srgbClr val="002060"/>
                </a:solidFill>
                <a:effectLst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2.89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lang="en-GB" sz="1200" i="1" dirty="0">
                <a:solidFill>
                  <a:srgbClr val="002060"/>
                </a:solidFill>
              </a:rPr>
              <a:t>reduced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by (-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0,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35</a:t>
            </a:r>
            <a:r>
              <a:rPr lang="en-GB" sz="1200" i="1" dirty="0">
                <a:solidFill>
                  <a:srgbClr val="002060"/>
                </a:solidFill>
              </a:rPr>
              <a:t>)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 and (-0.42)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quarterly,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GB" sz="1200" dirty="0">
                <a:solidFill>
                  <a:srgbClr val="002060"/>
                </a:solidFill>
                <a:latin typeface="Calibri" panose="020F0502020204030204"/>
              </a:rPr>
              <a:t>participation of NPL ,households</a:t>
            </a:r>
            <a:r>
              <a:rPr lang="mk-MK" sz="1200" dirty="0">
                <a:solidFill>
                  <a:srgbClr val="002060"/>
                </a:solidFill>
                <a:latin typeface="Calibri" panose="020F0502020204030204"/>
              </a:rPr>
              <a:t> 34%, </a:t>
            </a:r>
            <a:r>
              <a:rPr lang="en-US" sz="1200" dirty="0">
                <a:solidFill>
                  <a:srgbClr val="002060"/>
                </a:solidFill>
                <a:latin typeface="+mj-lt"/>
              </a:rPr>
              <a:t>non-financial companies </a:t>
            </a:r>
            <a:r>
              <a:rPr lang="mk-MK" sz="1200" dirty="0">
                <a:solidFill>
                  <a:srgbClr val="002060"/>
                </a:solidFill>
                <a:latin typeface="Calibri" panose="020F0502020204030204"/>
              </a:rPr>
              <a:t>65% </a:t>
            </a:r>
            <a:endParaRPr kumimoji="0" lang="mk-MK" sz="12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mk-MK" sz="12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lang="en-GB" sz="1200" i="0" u="none" strike="noStrike" baseline="0" dirty="0">
                <a:solidFill>
                  <a:srgbClr val="002060"/>
                </a:solidFill>
              </a:rPr>
              <a:t>NPL Coverage - Coverage of non-performing loans with impairment </a:t>
            </a:r>
            <a:r>
              <a:rPr lang="ru-RU" sz="1200" dirty="0">
                <a:solidFill>
                  <a:srgbClr val="002060"/>
                </a:solidFill>
              </a:rPr>
              <a:t>(</a:t>
            </a:r>
            <a:r>
              <a:rPr lang="en-US" sz="1200" i="0" u="none" strike="noStrike" baseline="0" dirty="0">
                <a:solidFill>
                  <a:srgbClr val="002060"/>
                </a:solidFill>
              </a:rPr>
              <a:t>non-financial companies</a:t>
            </a:r>
            <a:r>
              <a:rPr lang="ru-RU" sz="1200" dirty="0">
                <a:solidFill>
                  <a:srgbClr val="002060"/>
                </a:solidFill>
              </a:rPr>
              <a:t>)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r>
              <a:rPr lang="en-GB" sz="1200" i="1" dirty="0">
                <a:solidFill>
                  <a:srgbClr val="002060"/>
                </a:solidFill>
              </a:rPr>
              <a:t>9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.38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%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increased</a:t>
            </a:r>
            <a:r>
              <a:rPr lang="en-US" sz="1200" dirty="0">
                <a:solidFill>
                  <a:srgbClr val="002060"/>
                </a:solidFill>
              </a:rPr>
              <a:t> by 3.10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 </a:t>
            </a:r>
            <a:r>
              <a:rPr lang="en-US" sz="1200" dirty="0">
                <a:solidFill>
                  <a:srgbClr val="002060"/>
                </a:solidFill>
              </a:rPr>
              <a:t>annual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GB" sz="1200" i="1" dirty="0">
                <a:solidFill>
                  <a:srgbClr val="002060"/>
                </a:solidFill>
              </a:rPr>
              <a:t>or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1.77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pp</a:t>
            </a:r>
            <a:r>
              <a:rPr kumimoji="0" lang="mk-MK" sz="120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</a:p>
          <a:p>
            <a:pPr>
              <a:buFont typeface="Wingdings" panose="05000000000000000000" pitchFamily="2" charset="2"/>
              <a:buChar char="ü"/>
              <a:defRPr/>
            </a:pPr>
            <a:endParaRPr kumimoji="0" lang="en-US" sz="1200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1200" b="1" i="1" dirty="0">
              <a:solidFill>
                <a:schemeClr val="bg1"/>
              </a:solidFill>
              <a:latin typeface="Calibri" panose="020F0502020204030204"/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Source</a:t>
            </a:r>
            <a:r>
              <a:rPr lang="en-US" sz="1200" dirty="0">
                <a:solidFill>
                  <a:schemeClr val="bg1"/>
                </a:solidFill>
              </a:rPr>
              <a:t>: NBRM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REPORT ON RISKS IN THE BANKING SYSTEM OF THE REPUBLIC OF MACEDONIA</a:t>
            </a:r>
            <a:r>
              <a:rPr lang="mk-MK" sz="1200" dirty="0">
                <a:solidFill>
                  <a:schemeClr val="bg1"/>
                </a:solidFill>
              </a:rPr>
              <a:t>, </a:t>
            </a:r>
            <a:endParaRPr lang="en-GB" sz="1200" dirty="0">
              <a:solidFill>
                <a:schemeClr val="bg1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200" dirty="0">
                <a:solidFill>
                  <a:schemeClr val="bg1"/>
                </a:solidFill>
              </a:rPr>
              <a:t>Indicators on the</a:t>
            </a:r>
            <a:r>
              <a:rPr lang="mk-MK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banking system, annex 5</a:t>
            </a:r>
            <a:endParaRPr kumimoji="0" lang="mk-MK" sz="120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E632287D-17E2-74EC-CBDF-7D3A95CE0945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D9E69CF-237F-CAB6-74E4-9B72F59E1608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A88640A-48F3-99A6-8229-E0C142A1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MBA 2022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Loans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BF615C1-5F1B-0E14-40C9-C527436DCB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0614049"/>
              </p:ext>
            </p:extLst>
          </p:nvPr>
        </p:nvGraphicFramePr>
        <p:xfrm>
          <a:off x="6808772" y="95386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89B31DD-A37B-37A7-3F1C-D12EAD4AA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584504"/>
              </p:ext>
            </p:extLst>
          </p:nvPr>
        </p:nvGraphicFramePr>
        <p:xfrm>
          <a:off x="6808772" y="38230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6893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5406887" y="3566584"/>
            <a:ext cx="6662908" cy="2390560"/>
          </a:xfrm>
          <a:prstGeom prst="roundRect">
            <a:avLst>
              <a:gd name="adj" fmla="val 20745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numCol="2" anchor="ctr">
            <a:norm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</a:rPr>
              <a:t>In the structure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of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liabilities, the </a:t>
            </a:r>
            <a:r>
              <a:rPr lang="en-US" sz="1200" dirty="0">
                <a:solidFill>
                  <a:srgbClr val="002060"/>
                </a:solidFill>
              </a:rPr>
              <a:t>deposits amount </a:t>
            </a:r>
            <a:r>
              <a:rPr lang="ru-RU" sz="1200" dirty="0">
                <a:solidFill>
                  <a:srgbClr val="002060"/>
                </a:solidFill>
              </a:rPr>
              <a:t>4</a:t>
            </a:r>
            <a:r>
              <a:rPr lang="en-GB" sz="1200" dirty="0">
                <a:solidFill>
                  <a:srgbClr val="002060"/>
                </a:solidFill>
              </a:rPr>
              <a:t>93.955 Mio. DEN </a:t>
            </a:r>
            <a:r>
              <a:rPr lang="en-US" sz="1200" dirty="0">
                <a:solidFill>
                  <a:srgbClr val="002060"/>
                </a:solidFill>
              </a:rPr>
              <a:t>are dominant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 that participate by</a:t>
            </a:r>
            <a:r>
              <a:rPr lang="ru-RU" sz="1200" dirty="0">
                <a:solidFill>
                  <a:srgbClr val="002060"/>
                </a:solidFill>
              </a:rPr>
              <a:t> 7</a:t>
            </a:r>
            <a:r>
              <a:rPr lang="en-GB" sz="1200" dirty="0">
                <a:solidFill>
                  <a:srgbClr val="002060"/>
                </a:solidFill>
              </a:rPr>
              <a:t>2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regarding  previous year are </a:t>
            </a:r>
            <a:r>
              <a:rPr lang="en-US" sz="1200" dirty="0">
                <a:solidFill>
                  <a:srgbClr val="002060"/>
                </a:solidFill>
              </a:rPr>
              <a:t>increased by 5.36</a:t>
            </a:r>
            <a:r>
              <a:rPr lang="en-GB" sz="1200" dirty="0">
                <a:solidFill>
                  <a:srgbClr val="002060"/>
                </a:solidFill>
              </a:rPr>
              <a:t>% or 5.19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US" sz="1200" i="0" u="none" strike="noStrike" dirty="0">
                <a:solidFill>
                  <a:srgbClr val="002060"/>
                </a:solidFill>
                <a:effectLst/>
              </a:rPr>
              <a:t>quarterly</a:t>
            </a:r>
            <a:r>
              <a:rPr lang="ru-RU" sz="1200" dirty="0">
                <a:solidFill>
                  <a:srgbClr val="002060"/>
                </a:solidFill>
              </a:rPr>
              <a:t>.</a:t>
            </a:r>
            <a:endParaRPr lang="en-GB" sz="12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1200" dirty="0">
                <a:solidFill>
                  <a:srgbClr val="002060"/>
                </a:solidFill>
                <a:ea typeface="+mj-ea"/>
                <a:cs typeface="Arial" pitchFamily="34" charset="0"/>
              </a:rPr>
              <a:t>Capital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 &amp; reserves amount </a:t>
            </a:r>
            <a:r>
              <a:rPr lang="en-GB" sz="1200" dirty="0">
                <a:solidFill>
                  <a:srgbClr val="002060"/>
                </a:solidFill>
              </a:rPr>
              <a:t>84.361 Mio. DEN., </a:t>
            </a:r>
            <a:r>
              <a:rPr kumimoji="0" lang="en-GB" sz="1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j-ea"/>
                <a:cs typeface="Arial" pitchFamily="34" charset="0"/>
              </a:rPr>
              <a:t>participate with 12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, </a:t>
            </a:r>
            <a:r>
              <a:rPr lang="en-US" sz="1200" dirty="0">
                <a:solidFill>
                  <a:srgbClr val="002060"/>
                </a:solidFill>
              </a:rPr>
              <a:t>increased by  14.34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GB" sz="1200" dirty="0">
                <a:solidFill>
                  <a:srgbClr val="002060"/>
                </a:solidFill>
              </a:rPr>
              <a:t> </a:t>
            </a:r>
            <a:r>
              <a:rPr lang="en-US" sz="1200" dirty="0">
                <a:solidFill>
                  <a:srgbClr val="002060"/>
                </a:solidFill>
              </a:rPr>
              <a:t>annual, or 1.97</a:t>
            </a:r>
            <a:r>
              <a:rPr lang="ru-RU" sz="1200" dirty="0">
                <a:solidFill>
                  <a:srgbClr val="002060"/>
                </a:solidFill>
              </a:rPr>
              <a:t>%</a:t>
            </a:r>
            <a:r>
              <a:rPr lang="en-US" sz="1200" dirty="0">
                <a:solidFill>
                  <a:srgbClr val="002060"/>
                </a:solidFill>
              </a:rPr>
              <a:t> quarterly.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2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solidFill>
                  <a:srgbClr val="002060"/>
                </a:solidFill>
              </a:rPr>
              <a:t>Capital adequacy ratio  is</a:t>
            </a:r>
            <a:r>
              <a:rPr lang="ru-RU" sz="1200" dirty="0">
                <a:solidFill>
                  <a:srgbClr val="002060"/>
                </a:solidFill>
              </a:rPr>
              <a:t> 17</a:t>
            </a:r>
            <a:r>
              <a:rPr lang="en-GB" sz="1200" dirty="0">
                <a:solidFill>
                  <a:srgbClr val="002060"/>
                </a:solidFill>
              </a:rPr>
              <a:t>,72</a:t>
            </a:r>
            <a:r>
              <a:rPr lang="ru-RU" sz="1200" dirty="0">
                <a:solidFill>
                  <a:srgbClr val="002060"/>
                </a:solidFill>
              </a:rPr>
              <a:t>% </a:t>
            </a:r>
            <a:r>
              <a:rPr lang="en-GB" sz="1200" dirty="0">
                <a:solidFill>
                  <a:srgbClr val="002060"/>
                </a:solidFill>
              </a:rPr>
              <a:t> and regarding previous year is </a:t>
            </a:r>
            <a:r>
              <a:rPr lang="en-US" sz="1200" dirty="0">
                <a:solidFill>
                  <a:srgbClr val="002060"/>
                </a:solidFill>
              </a:rPr>
              <a:t>increased by  </a:t>
            </a:r>
            <a:r>
              <a:rPr lang="ru-RU" sz="1200" dirty="0">
                <a:solidFill>
                  <a:srgbClr val="002060"/>
                </a:solidFill>
              </a:rPr>
              <a:t>0,</a:t>
            </a:r>
            <a:r>
              <a:rPr lang="en-GB" sz="1200" dirty="0">
                <a:solidFill>
                  <a:srgbClr val="002060"/>
                </a:solidFill>
              </a:rPr>
              <a:t>41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pp annual, or 0.01% </a:t>
            </a:r>
            <a:r>
              <a:rPr lang="en-US" sz="1200" dirty="0">
                <a:solidFill>
                  <a:srgbClr val="002060"/>
                </a:solidFill>
              </a:rPr>
              <a:t>quarterly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r>
              <a:rPr lang="en-GB" sz="1200" dirty="0">
                <a:solidFill>
                  <a:srgbClr val="002060"/>
                </a:solidFill>
              </a:rPr>
              <a:t>and likewise indicates on the capacity and coverage of the risks from Banks activity as well as stabile level on Banking sector solvency</a:t>
            </a:r>
            <a:r>
              <a:rPr lang="ru-RU" sz="1200" dirty="0">
                <a:solidFill>
                  <a:srgbClr val="002060"/>
                </a:solidFill>
              </a:rPr>
              <a:t> </a:t>
            </a:r>
            <a:endParaRPr lang="en-GB" sz="1200" dirty="0">
              <a:solidFill>
                <a:srgbClr val="002060"/>
              </a:solidFill>
            </a:endParaRP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endParaRPr lang="en-GB" sz="800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1" dirty="0">
                <a:solidFill>
                  <a:srgbClr val="002060"/>
                </a:solidFill>
              </a:rPr>
              <a:t>	Source</a:t>
            </a:r>
            <a:r>
              <a:rPr lang="en-US" sz="800" b="1" dirty="0">
                <a:solidFill>
                  <a:srgbClr val="002060"/>
                </a:solidFill>
              </a:rPr>
              <a:t>:</a:t>
            </a:r>
            <a:r>
              <a:rPr lang="en-GB" sz="800" b="1" dirty="0">
                <a:solidFill>
                  <a:srgbClr val="002060"/>
                </a:solidFill>
              </a:rPr>
              <a:t> NBRM</a:t>
            </a: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1" dirty="0">
                <a:solidFill>
                  <a:srgbClr val="002060"/>
                </a:solidFill>
              </a:rPr>
              <a:t>	REPORT ON RISKS IN THE BANKING SYSTEM OF THE 	REPUBLIC OF MACEDONIA </a:t>
            </a:r>
            <a:r>
              <a:rPr lang="mk-MK" sz="800" b="1" dirty="0">
                <a:solidFill>
                  <a:srgbClr val="002060"/>
                </a:solidFill>
              </a:rPr>
              <a:t> </a:t>
            </a:r>
            <a:endParaRPr lang="en-GB" sz="800" b="1" dirty="0">
              <a:solidFill>
                <a:srgbClr val="002060"/>
              </a:solidFill>
            </a:endParaRPr>
          </a:p>
          <a:p>
            <a:pPr marL="0" indent="0" algn="just" fontAlgn="t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800" b="1" dirty="0">
                <a:solidFill>
                  <a:srgbClr val="002060"/>
                </a:solidFill>
              </a:rPr>
              <a:t>	Indicators on the</a:t>
            </a:r>
            <a:r>
              <a:rPr lang="mk-MK" sz="800" b="1" dirty="0">
                <a:solidFill>
                  <a:srgbClr val="002060"/>
                </a:solidFill>
              </a:rPr>
              <a:t> </a:t>
            </a:r>
            <a:r>
              <a:rPr lang="en-GB" sz="800" b="1" dirty="0">
                <a:solidFill>
                  <a:srgbClr val="002060"/>
                </a:solidFill>
              </a:rPr>
              <a:t>banking system </a:t>
            </a:r>
            <a:endParaRPr lang="en-GB" sz="1200" dirty="0">
              <a:solidFill>
                <a:srgbClr val="002060"/>
              </a:solidFill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4EC46BD-C29B-DA76-7C6D-89BED187C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127563"/>
              </p:ext>
            </p:extLst>
          </p:nvPr>
        </p:nvGraphicFramePr>
        <p:xfrm>
          <a:off x="290351" y="900857"/>
          <a:ext cx="7010103" cy="1925709"/>
        </p:xfrm>
        <a:graphic>
          <a:graphicData uri="http://schemas.openxmlformats.org/drawingml/2006/table">
            <a:tbl>
              <a:tblPr/>
              <a:tblGrid>
                <a:gridCol w="1317644">
                  <a:extLst>
                    <a:ext uri="{9D8B030D-6E8A-4147-A177-3AD203B41FA5}">
                      <a16:colId xmlns:a16="http://schemas.microsoft.com/office/drawing/2014/main" val="2371310569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970483407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551145318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757271263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3876938482"/>
                    </a:ext>
                  </a:extLst>
                </a:gridCol>
                <a:gridCol w="705056">
                  <a:extLst>
                    <a:ext uri="{9D8B030D-6E8A-4147-A177-3AD203B41FA5}">
                      <a16:colId xmlns:a16="http://schemas.microsoft.com/office/drawing/2014/main" val="1313843904"/>
                    </a:ext>
                  </a:extLst>
                </a:gridCol>
                <a:gridCol w="312073">
                  <a:extLst>
                    <a:ext uri="{9D8B030D-6E8A-4147-A177-3AD203B41FA5}">
                      <a16:colId xmlns:a16="http://schemas.microsoft.com/office/drawing/2014/main" val="32076547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1288476619"/>
                    </a:ext>
                  </a:extLst>
                </a:gridCol>
                <a:gridCol w="927553">
                  <a:extLst>
                    <a:ext uri="{9D8B030D-6E8A-4147-A177-3AD203B41FA5}">
                      <a16:colId xmlns:a16="http://schemas.microsoft.com/office/drawing/2014/main" val="2443439902"/>
                    </a:ext>
                  </a:extLst>
                </a:gridCol>
              </a:tblGrid>
              <a:tr h="5439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dirty="0">
                          <a:solidFill>
                            <a:srgbClr val="002060"/>
                          </a:solidFill>
                          <a:effectLst/>
                        </a:rPr>
                        <a:t>Liability's structure</a:t>
                      </a:r>
                      <a:endParaRPr lang="en-US" sz="8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algn="ctr" fontAlgn="ctr"/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03/2022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</a:t>
                      </a:r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9</a:t>
                      </a:r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12/2022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681012"/>
                  </a:ext>
                </a:extLst>
              </a:tr>
              <a:tr h="42193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Deposits'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468,844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454,700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455,635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469,603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493,955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5.36%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252192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pitchFamily="34" charset="0"/>
                        </a:rPr>
                        <a:t>Capital &amp; reserves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73,779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76,626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79,655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82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84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36</a:t>
                      </a:r>
                      <a:r>
                        <a:rPr lang="mk-MK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14.34%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224086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Other liabilities</a:t>
                      </a:r>
                      <a:endParaRPr lang="mk-MK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  96,043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     104,642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108,616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104,923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105,939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10.30%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0.97%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667135"/>
                  </a:ext>
                </a:extLst>
              </a:tr>
              <a:tr h="319951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mk-MK" sz="10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638,666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635,968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643,906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657,256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684,255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7.14%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4.11%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158813"/>
                  </a:ext>
                </a:extLst>
              </a:tr>
            </a:tbl>
          </a:graphicData>
        </a:graphic>
      </p:graphicFrame>
      <p:sp>
        <p:nvSpPr>
          <p:cNvPr id="19" name="object 8">
            <a:extLst>
              <a:ext uri="{FF2B5EF4-FFF2-40B4-BE49-F238E27FC236}">
                <a16:creationId xmlns:a16="http://schemas.microsoft.com/office/drawing/2014/main" id="{0C4D0599-CEE9-5E87-D97F-A52A22A29460}"/>
              </a:ext>
            </a:extLst>
          </p:cNvPr>
          <p:cNvSpPr/>
          <p:nvPr/>
        </p:nvSpPr>
        <p:spPr>
          <a:xfrm>
            <a:off x="11237843" y="78298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15D85-624E-8F0B-994A-DC288FC69245}"/>
              </a:ext>
            </a:extLst>
          </p:cNvPr>
          <p:cNvSpPr txBox="1"/>
          <p:nvPr/>
        </p:nvSpPr>
        <p:spPr>
          <a:xfrm>
            <a:off x="262597" y="2943200"/>
            <a:ext cx="6096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in millions of </a:t>
            </a:r>
            <a:r>
              <a:rPr lang="en-GB" sz="1000" dirty="0">
                <a:solidFill>
                  <a:srgbClr val="002060"/>
                </a:solidFill>
              </a:rPr>
              <a:t>denars</a:t>
            </a:r>
            <a:endParaRPr lang="en-US" sz="1000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E631A3BC-FCCF-7F0B-5DEF-31B90D35017B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C00697B-99CD-F4A4-32F7-361006FA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MBA 2022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Liability’s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80AE3F3-F638-68C5-FCCF-CA44D532C5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021848"/>
              </p:ext>
            </p:extLst>
          </p:nvPr>
        </p:nvGraphicFramePr>
        <p:xfrm>
          <a:off x="290351" y="35203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2E3A5F9-E7A3-FF40-7E0E-72C8BBAF20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490550"/>
              </p:ext>
            </p:extLst>
          </p:nvPr>
        </p:nvGraphicFramePr>
        <p:xfrm>
          <a:off x="7357403" y="685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835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>
            <a:extLst>
              <a:ext uri="{FF2B5EF4-FFF2-40B4-BE49-F238E27FC236}">
                <a16:creationId xmlns:a16="http://schemas.microsoft.com/office/drawing/2014/main" id="{18DACE59-E83F-4419-BDA8-06A4FBE5929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gray">
          <a:xfrm>
            <a:off x="7500730" y="956319"/>
            <a:ext cx="4428672" cy="1804351"/>
          </a:xfrm>
          <a:prstGeom prst="roundRect">
            <a:avLst>
              <a:gd name="adj" fmla="val 20745"/>
            </a:avLst>
          </a:prstGeom>
          <a:solidFill>
            <a:schemeClr val="accent1"/>
          </a:solidFill>
          <a:ln w="9525" algn="ctr">
            <a:solidFill>
              <a:srgbClr val="FF99CC"/>
            </a:solidFill>
            <a:round/>
            <a:headEnd/>
            <a:tailEnd/>
          </a:ln>
        </p:spPr>
        <p:txBody>
          <a:bodyPr wrap="none" numCol="2" anchor="ctr">
            <a:noAutofit/>
          </a:bodyPr>
          <a:lstStyle/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dirty="0">
                <a:solidFill>
                  <a:schemeClr val="bg1"/>
                </a:solidFill>
              </a:rPr>
              <a:t>Deposits from </a:t>
            </a:r>
            <a:r>
              <a:rPr lang="en-US" sz="1100" dirty="0">
                <a:solidFill>
                  <a:schemeClr val="bg1"/>
                </a:solidFill>
              </a:rPr>
              <a:t>h</a:t>
            </a:r>
            <a:r>
              <a:rPr lang="en-US" sz="1100" i="0" u="none" strike="noStrike" baseline="0" dirty="0">
                <a:solidFill>
                  <a:schemeClr val="bg1"/>
                </a:solidFill>
              </a:rPr>
              <a:t>ouseholds participate with </a:t>
            </a:r>
            <a:r>
              <a:rPr lang="ru-RU" sz="1100" dirty="0">
                <a:solidFill>
                  <a:schemeClr val="bg1"/>
                </a:solidFill>
              </a:rPr>
              <a:t>6</a:t>
            </a:r>
            <a:r>
              <a:rPr lang="en-GB" sz="1100" dirty="0">
                <a:solidFill>
                  <a:schemeClr val="bg1"/>
                </a:solidFill>
              </a:rPr>
              <a:t>8</a:t>
            </a:r>
            <a:r>
              <a:rPr lang="ru-RU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6.27 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and 3.42%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  <a:p>
            <a:pPr marL="0" indent="0" fontAlgn="t">
              <a:lnSpc>
                <a:spcPct val="100000"/>
              </a:lnSpc>
              <a:spcBef>
                <a:spcPts val="0"/>
              </a:spcBef>
              <a:buNone/>
            </a:pPr>
            <a:endParaRPr lang="ru-RU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u="none" strike="noStrike" dirty="0">
              <a:solidFill>
                <a:schemeClr val="bg1"/>
              </a:solidFill>
              <a:effectLst/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100" dirty="0">
              <a:solidFill>
                <a:schemeClr val="bg1"/>
              </a:solidFill>
            </a:endParaRPr>
          </a:p>
          <a:p>
            <a:pPr lvl="1" fontAlgn="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100" u="none" strike="noStrike" dirty="0">
                <a:solidFill>
                  <a:schemeClr val="bg1"/>
                </a:solidFill>
                <a:effectLst/>
              </a:rPr>
              <a:t>Nonfinancial corporations</a:t>
            </a:r>
            <a:r>
              <a:rPr lang="en-GB" sz="1100" dirty="0">
                <a:solidFill>
                  <a:schemeClr val="bg1"/>
                </a:solidFill>
              </a:rPr>
              <a:t> participate with </a:t>
            </a:r>
            <a:r>
              <a:rPr lang="mk-MK" sz="1100" dirty="0">
                <a:solidFill>
                  <a:schemeClr val="bg1"/>
                </a:solidFill>
              </a:rPr>
              <a:t>2</a:t>
            </a:r>
            <a:r>
              <a:rPr lang="en-GB" sz="1100" dirty="0">
                <a:solidFill>
                  <a:schemeClr val="bg1"/>
                </a:solidFill>
              </a:rPr>
              <a:t>9</a:t>
            </a:r>
            <a:r>
              <a:rPr lang="mk-MK" sz="1100" dirty="0">
                <a:solidFill>
                  <a:schemeClr val="bg1"/>
                </a:solidFill>
              </a:rPr>
              <a:t>%, </a:t>
            </a:r>
            <a:r>
              <a:rPr lang="en-US" sz="1100" dirty="0">
                <a:solidFill>
                  <a:schemeClr val="bg1"/>
                </a:solidFill>
              </a:rPr>
              <a:t>increased  by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 dirty="0">
                <a:solidFill>
                  <a:schemeClr val="bg1"/>
                </a:solidFill>
              </a:rPr>
              <a:t>3.76 </a:t>
            </a:r>
            <a:r>
              <a:rPr lang="mk-MK" sz="1100" dirty="0">
                <a:solidFill>
                  <a:schemeClr val="bg1"/>
                </a:solidFill>
              </a:rPr>
              <a:t>%</a:t>
            </a:r>
            <a:r>
              <a:rPr lang="en-GB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annual </a:t>
            </a:r>
            <a:r>
              <a:rPr lang="mk-MK" sz="1100" dirty="0">
                <a:solidFill>
                  <a:schemeClr val="bg1"/>
                </a:solidFill>
              </a:rPr>
              <a:t> </a:t>
            </a:r>
            <a:r>
              <a:rPr lang="en-GB" sz="1100">
                <a:solidFill>
                  <a:schemeClr val="bg1"/>
                </a:solidFill>
              </a:rPr>
              <a:t>and 9.72%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en-US" sz="1100" i="0" u="none" strike="noStrike" dirty="0">
                <a:solidFill>
                  <a:schemeClr val="bg1"/>
                </a:solidFill>
                <a:effectLst/>
                <a:latin typeface="+mn-lt"/>
              </a:rPr>
              <a:t>quarterly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AE7160CF-0E47-F20C-F5ED-90097421E1D9}"/>
              </a:ext>
            </a:extLst>
          </p:cNvPr>
          <p:cNvSpPr/>
          <p:nvPr/>
        </p:nvSpPr>
        <p:spPr>
          <a:xfrm>
            <a:off x="11237843" y="169140"/>
            <a:ext cx="691560" cy="37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0070C0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6C3465-1386-64FF-3C4C-299B771F2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4815390"/>
              </p:ext>
            </p:extLst>
          </p:nvPr>
        </p:nvGraphicFramePr>
        <p:xfrm>
          <a:off x="7633253" y="4324928"/>
          <a:ext cx="3128581" cy="968814"/>
        </p:xfrm>
        <a:graphic>
          <a:graphicData uri="http://schemas.openxmlformats.org/drawingml/2006/table">
            <a:tbl>
              <a:tblPr/>
              <a:tblGrid>
                <a:gridCol w="1341425">
                  <a:extLst>
                    <a:ext uri="{9D8B030D-6E8A-4147-A177-3AD203B41FA5}">
                      <a16:colId xmlns:a16="http://schemas.microsoft.com/office/drawing/2014/main" val="1167920208"/>
                    </a:ext>
                  </a:extLst>
                </a:gridCol>
                <a:gridCol w="1787156">
                  <a:extLst>
                    <a:ext uri="{9D8B030D-6E8A-4147-A177-3AD203B41FA5}">
                      <a16:colId xmlns:a16="http://schemas.microsoft.com/office/drawing/2014/main" val="3344929154"/>
                    </a:ext>
                  </a:extLst>
                </a:gridCol>
              </a:tblGrid>
              <a:tr h="3334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annual 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quarterly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</a:rPr>
                        <a:t>change</a:t>
                      </a:r>
                      <a:r>
                        <a:rPr lang="mk-MK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mk-MK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(%)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093723"/>
                  </a:ext>
                </a:extLst>
              </a:tr>
              <a:tr h="1934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3.76%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9.72%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38596"/>
                  </a:ext>
                </a:extLst>
              </a:tr>
              <a:tr h="2484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6.27%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3.42%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094125"/>
                  </a:ext>
                </a:extLst>
              </a:tr>
              <a:tr h="19343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5.36%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5.19%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1713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A9692B6-BE7A-79E1-121D-C92B0AB5BCE6}"/>
              </a:ext>
            </a:extLst>
          </p:cNvPr>
          <p:cNvSpPr txBox="1"/>
          <p:nvPr/>
        </p:nvSpPr>
        <p:spPr>
          <a:xfrm flipH="1">
            <a:off x="8939585" y="5388733"/>
            <a:ext cx="1542746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baseline="0" dirty="0">
                <a:solidFill>
                  <a:srgbClr val="002060"/>
                </a:solidFill>
              </a:rPr>
              <a:t>H</a:t>
            </a:r>
            <a:r>
              <a:rPr lang="en-US" sz="1400" i="0" u="none" strike="noStrike" baseline="0" dirty="0">
                <a:solidFill>
                  <a:srgbClr val="002060"/>
                </a:solidFill>
              </a:rPr>
              <a:t>ousehold's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GB" sz="1400" b="1" dirty="0">
                <a:solidFill>
                  <a:srgbClr val="002060"/>
                </a:solidFill>
              </a:rPr>
              <a:t>6.27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  <a:endParaRPr lang="mk-MK" sz="1400" b="1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algn="ctr" fontAlgn="ctr"/>
            <a:endParaRPr lang="en-US" sz="1800" b="1" i="0" u="none" strike="noStrike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D78D87-78A2-8386-B77F-212F10398B78}"/>
              </a:ext>
            </a:extLst>
          </p:cNvPr>
          <p:cNvSpPr txBox="1"/>
          <p:nvPr/>
        </p:nvSpPr>
        <p:spPr>
          <a:xfrm>
            <a:off x="7878204" y="6075409"/>
            <a:ext cx="17795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/>
            <a:r>
              <a:rPr lang="en-GB" sz="1400" i="0" u="none" strike="noStrike" dirty="0">
                <a:solidFill>
                  <a:srgbClr val="002060"/>
                </a:solidFill>
                <a:effectLst/>
                <a:latin typeface="+mn-lt"/>
              </a:rPr>
              <a:t>Total deposits</a:t>
            </a:r>
            <a:r>
              <a:rPr lang="mk-MK" sz="1400" i="0" u="none" strike="noStrike" dirty="0">
                <a:solidFill>
                  <a:srgbClr val="002060"/>
                </a:solidFill>
                <a:effectLst/>
                <a:latin typeface="+mn-lt"/>
              </a:rPr>
              <a:t> </a:t>
            </a:r>
            <a:endParaRPr lang="en-GB" sz="1400" i="0" u="none" strike="noStrike" dirty="0">
              <a:solidFill>
                <a:srgbClr val="002060"/>
              </a:solidFill>
              <a:effectLst/>
              <a:latin typeface="+mn-lt"/>
            </a:endParaRPr>
          </a:p>
          <a:p>
            <a:pPr fontAlgn="ctr"/>
            <a:r>
              <a:rPr lang="en-US" sz="1400" b="1" dirty="0">
                <a:solidFill>
                  <a:srgbClr val="002060"/>
                </a:solidFill>
              </a:rPr>
              <a:t>annual</a:t>
            </a:r>
            <a:r>
              <a:rPr lang="mk-MK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5.36 </a:t>
            </a:r>
            <a:r>
              <a:rPr lang="en-US" sz="1400" b="1" i="0" u="none" strike="noStrike" dirty="0">
                <a:solidFill>
                  <a:srgbClr val="002060"/>
                </a:solidFill>
                <a:effectLst/>
                <a:latin typeface="+mn-lt"/>
              </a:rPr>
              <a:t>%</a:t>
            </a:r>
          </a:p>
        </p:txBody>
      </p:sp>
      <p:pic>
        <p:nvPicPr>
          <p:cNvPr id="13" name="Picture 12" descr="Shape, arrow&#10;&#10;Description automatically generated">
            <a:extLst>
              <a:ext uri="{FF2B5EF4-FFF2-40B4-BE49-F238E27FC236}">
                <a16:creationId xmlns:a16="http://schemas.microsoft.com/office/drawing/2014/main" id="{D4EF0D94-B175-6424-E7A2-73DE5D3AE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80357">
            <a:off x="10217125" y="5280340"/>
            <a:ext cx="1436062" cy="1376098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D9380E86-1114-72BB-0849-E290F11D4481}"/>
              </a:ext>
            </a:extLst>
          </p:cNvPr>
          <p:cNvSpPr/>
          <p:nvPr/>
        </p:nvSpPr>
        <p:spPr>
          <a:xfrm>
            <a:off x="0" y="1"/>
            <a:ext cx="4427984" cy="323172"/>
          </a:xfrm>
          <a:custGeom>
            <a:avLst/>
            <a:gdLst/>
            <a:ahLst/>
            <a:cxnLst/>
            <a:rect l="l" t="t" r="r" b="b"/>
            <a:pathLst>
              <a:path w="10439400" h="719455">
                <a:moveTo>
                  <a:pt x="10439400" y="0"/>
                </a:moveTo>
                <a:lnTo>
                  <a:pt x="0" y="0"/>
                </a:lnTo>
                <a:lnTo>
                  <a:pt x="0" y="719327"/>
                </a:lnTo>
                <a:lnTo>
                  <a:pt x="239776" y="702817"/>
                </a:lnTo>
                <a:lnTo>
                  <a:pt x="239776" y="239775"/>
                </a:lnTo>
                <a:lnTo>
                  <a:pt x="6959600" y="239775"/>
                </a:lnTo>
                <a:lnTo>
                  <a:pt x="10439400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 dirty="0">
              <a:solidFill>
                <a:srgbClr val="FF99CC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185B45-8BEB-DE20-3D2D-5184B6ECA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861033"/>
              </p:ext>
            </p:extLst>
          </p:nvPr>
        </p:nvGraphicFramePr>
        <p:xfrm>
          <a:off x="364409" y="6058498"/>
          <a:ext cx="6971026" cy="523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45536">
                  <a:extLst>
                    <a:ext uri="{9D8B030D-6E8A-4147-A177-3AD203B41FA5}">
                      <a16:colId xmlns:a16="http://schemas.microsoft.com/office/drawing/2014/main" val="398880172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968729584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77614370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1678299941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367147927"/>
                    </a:ext>
                  </a:extLst>
                </a:gridCol>
                <a:gridCol w="585098">
                  <a:extLst>
                    <a:ext uri="{9D8B030D-6E8A-4147-A177-3AD203B41FA5}">
                      <a16:colId xmlns:a16="http://schemas.microsoft.com/office/drawing/2014/main" val="2409720835"/>
                    </a:ext>
                  </a:extLst>
                </a:gridCol>
              </a:tblGrid>
              <a:tr h="52322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INTEREST RATES ON TOTAL RECEIVED DEPOSITS </a:t>
                      </a:r>
                    </a:p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 (Denar and foreign currency)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0.74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0.70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0,70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k-MK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0,86</a:t>
                      </a:r>
                      <a:endParaRPr lang="en-US" sz="10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5574372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D9C24A7-28C7-8F7A-DACD-663C5DD50B4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6670919"/>
              </p:ext>
            </p:extLst>
          </p:nvPr>
        </p:nvGraphicFramePr>
        <p:xfrm>
          <a:off x="364409" y="5766951"/>
          <a:ext cx="6921441" cy="2915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6301">
                  <a:extLst>
                    <a:ext uri="{9D8B030D-6E8A-4147-A177-3AD203B41FA5}">
                      <a16:colId xmlns:a16="http://schemas.microsoft.com/office/drawing/2014/main" val="3282298711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86334778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1842125148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021094014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2651195710"/>
                    </a:ext>
                  </a:extLst>
                </a:gridCol>
                <a:gridCol w="577028">
                  <a:extLst>
                    <a:ext uri="{9D8B030D-6E8A-4147-A177-3AD203B41FA5}">
                      <a16:colId xmlns:a16="http://schemas.microsoft.com/office/drawing/2014/main" val="3881659768"/>
                    </a:ext>
                  </a:extLst>
                </a:gridCol>
              </a:tblGrid>
              <a:tr h="29154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Weighted interest rates on received deposits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12/2021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03/2022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mk-MK" sz="1000" u="none" strike="noStrike" dirty="0">
                          <a:effectLst/>
                        </a:rPr>
                        <a:t>6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0</a:t>
                      </a:r>
                      <a:r>
                        <a:rPr lang="en-GB" sz="1000" u="none" strike="noStrike" dirty="0">
                          <a:effectLst/>
                        </a:rPr>
                        <a:t>9</a:t>
                      </a:r>
                      <a:r>
                        <a:rPr lang="en-US" sz="1000" u="none" strike="noStrike" dirty="0">
                          <a:effectLst/>
                        </a:rPr>
                        <a:t>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12/2022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38" marR="4638" marT="4638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105176"/>
                  </a:ext>
                </a:extLst>
              </a:tr>
            </a:tbl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40B17632-6000-9997-4657-4D0A1867D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60" y="169140"/>
            <a:ext cx="11999742" cy="615584"/>
          </a:xfrm>
        </p:spPr>
        <p:txBody>
          <a:bodyPr>
            <a:noAutofit/>
          </a:bodyPr>
          <a:lstStyle/>
          <a:p>
            <a:pPr algn="l"/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MBA 2022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Macedonian Banking sector </a:t>
            </a:r>
            <a:b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</a:br>
            <a:r>
              <a:rPr lang="en-GB" sz="1400" dirty="0">
                <a:solidFill>
                  <a:srgbClr val="002060"/>
                </a:solidFill>
                <a:latin typeface="Amasis MT Pro" panose="02040504050005020304" pitchFamily="18" charset="0"/>
                <a:cs typeface="Aldhabi" panose="020B0604020202020204" pitchFamily="2" charset="-78"/>
              </a:rPr>
              <a:t>Deposits</a:t>
            </a:r>
            <a:endParaRPr lang="en-US" sz="1400" b="1" dirty="0">
              <a:solidFill>
                <a:srgbClr val="002060"/>
              </a:solidFill>
              <a:latin typeface="+mn-lt"/>
              <a:cs typeface="Aldhabi" panose="020B0604020202020204" pitchFamily="2" charset="-78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97C32E-D5AE-ED6C-1960-9C8D5800AB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201905"/>
              </p:ext>
            </p:extLst>
          </p:nvPr>
        </p:nvGraphicFramePr>
        <p:xfrm>
          <a:off x="247179" y="877114"/>
          <a:ext cx="7050135" cy="479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D4B1F4-A6AC-8728-3ED3-F792A531F3F7}"/>
              </a:ext>
            </a:extLst>
          </p:cNvPr>
          <p:cNvSpPr txBox="1"/>
          <p:nvPr/>
        </p:nvSpPr>
        <p:spPr>
          <a:xfrm>
            <a:off x="7633253" y="2846252"/>
            <a:ext cx="397565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Source</a:t>
            </a:r>
            <a:r>
              <a:rPr lang="en-US" sz="900" b="1" dirty="0">
                <a:solidFill>
                  <a:srgbClr val="002060"/>
                </a:solidFill>
              </a:rPr>
              <a:t>:</a:t>
            </a:r>
            <a:r>
              <a:rPr lang="en-GB" sz="900" b="1" dirty="0">
                <a:solidFill>
                  <a:srgbClr val="002060"/>
                </a:solidFill>
              </a:rPr>
              <a:t> NBRM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REPORT ON RISKS IN THE BANKING SYSTEM OF THE REPUBLIC OF MACEDONIA 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</a:p>
          <a:p>
            <a:pPr algn="just" fontAlgn="t">
              <a:lnSpc>
                <a:spcPct val="100000"/>
              </a:lnSpc>
              <a:spcBef>
                <a:spcPts val="0"/>
              </a:spcBef>
            </a:pPr>
            <a:r>
              <a:rPr lang="en-GB" sz="900" b="1" dirty="0">
                <a:solidFill>
                  <a:srgbClr val="002060"/>
                </a:solidFill>
              </a:rPr>
              <a:t>Indicators on the</a:t>
            </a:r>
            <a:r>
              <a:rPr lang="mk-MK" sz="900" b="1" dirty="0">
                <a:solidFill>
                  <a:srgbClr val="002060"/>
                </a:solidFill>
              </a:rPr>
              <a:t> </a:t>
            </a:r>
            <a:r>
              <a:rPr lang="en-GB" sz="900" b="1" dirty="0">
                <a:solidFill>
                  <a:srgbClr val="002060"/>
                </a:solidFill>
              </a:rPr>
              <a:t>banking system </a:t>
            </a:r>
          </a:p>
        </p:txBody>
      </p:sp>
    </p:spTree>
    <p:extLst>
      <p:ext uri="{BB962C8B-B14F-4D97-AF65-F5344CB8AC3E}">
        <p14:creationId xmlns:p14="http://schemas.microsoft.com/office/powerpoint/2010/main" val="2691431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16229</TotalTime>
  <Words>2269</Words>
  <Application>Microsoft Office PowerPoint</Application>
  <PresentationFormat>Widescreen</PresentationFormat>
  <Paragraphs>528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Amasis MT Pro</vt:lpstr>
      <vt:lpstr>Arial</vt:lpstr>
      <vt:lpstr>Calibri</vt:lpstr>
      <vt:lpstr>Calibri Light</vt:lpstr>
      <vt:lpstr>Segoe UI</vt:lpstr>
      <vt:lpstr>Segoe UI Historic</vt:lpstr>
      <vt:lpstr>Tahoma</vt:lpstr>
      <vt:lpstr>Times New Roman</vt:lpstr>
      <vt:lpstr>Wingdings</vt:lpstr>
      <vt:lpstr>Office Theme</vt:lpstr>
      <vt:lpstr>  Macroeconomic data and the  Banking system of the Republic of North Macedonia   December 31, 2022 </vt:lpstr>
      <vt:lpstr>PowerPoint Presentation</vt:lpstr>
      <vt:lpstr>MBA 2022 Macedonian Banking sector  </vt:lpstr>
      <vt:lpstr>PowerPoint Presentation</vt:lpstr>
      <vt:lpstr>MBA 2022 Macedonian Banking sector  Loans</vt:lpstr>
      <vt:lpstr>MBA 2022 Macedonian Banking sector  Loans</vt:lpstr>
      <vt:lpstr>MBA 2022 Macedonian Banking sector  Loans</vt:lpstr>
      <vt:lpstr>MBA 2022 Macedonian Banking sector  Liability’s</vt:lpstr>
      <vt:lpstr>MBA 2022 Macedonian Banking sector  Deposits</vt:lpstr>
      <vt:lpstr>MBA 2022 Macedonian Banking sector  Profitability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Bauloska</dc:creator>
  <cp:lastModifiedBy>Daniela Bauloska</cp:lastModifiedBy>
  <cp:revision>668</cp:revision>
  <cp:lastPrinted>2023-01-11T14:54:08Z</cp:lastPrinted>
  <dcterms:created xsi:type="dcterms:W3CDTF">2022-02-26T19:35:07Z</dcterms:created>
  <dcterms:modified xsi:type="dcterms:W3CDTF">2023-05-07T13:09:56Z</dcterms:modified>
</cp:coreProperties>
</file>