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FF99CC"/>
    <a:srgbClr val="00FF00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03.7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datoci_po_banki_2023_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stepen_na_rizicnost_krediten_rizik_2023_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stepen_na_rizicnost_krediten_rizik_2023_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Osnovni_pokazateli_rabotenje_2004_2022_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Osnovni_pokazateli_rabotenje_2004_2023_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FSI_31_3_2023_MKD%20(2)(AutoRecover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Achieved levels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rgbClr val="FF99CC"/>
                </a:solidFill>
              </a:rPr>
              <a:t>Inflation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endParaRPr lang="mk-MK" sz="11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 sz="1100">
                <a:solidFill>
                  <a:srgbClr val="002060"/>
                </a:solidFill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CPI  RN Macedonia</a:t>
            </a:r>
            <a:endParaRPr lang="en-US" sz="1100" b="0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78883942499141879"/>
          <c:y val="5.0625292458128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инфлација!$B$39</c:f>
              <c:strCache>
                <c:ptCount val="1"/>
                <c:pt idx="0">
                  <c:v>остварено ниво на Инфлација просек, на кумулативна основа (CPI) Македонија</c:v>
                </c:pt>
              </c:strCache>
            </c:strRef>
          </c:tx>
          <c:spPr>
            <a:ln w="22225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инфлација!$C$38:$H$38</c:f>
              <c:strCache>
                <c:ptCount val="6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</c:strCache>
            </c:strRef>
          </c:cat>
          <c:val>
            <c:numRef>
              <c:f>инфлација!$C$39:$H$39</c:f>
              <c:numCache>
                <c:formatCode>0.0%</c:formatCode>
                <c:ptCount val="6"/>
                <c:pt idx="0">
                  <c:v>0.14199999999999999</c:v>
                </c:pt>
                <c:pt idx="1">
                  <c:v>0.17100000000000001</c:v>
                </c:pt>
                <c:pt idx="2">
                  <c:v>0.16900000000000001</c:v>
                </c:pt>
                <c:pt idx="3">
                  <c:v>0.161</c:v>
                </c:pt>
                <c:pt idx="4">
                  <c:v>0.13</c:v>
                </c:pt>
                <c:pt idx="5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C6-4EF2-9603-107DBA0B58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4714847"/>
        <c:axId val="1934717247"/>
      </c:lineChart>
      <c:catAx>
        <c:axId val="193471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717247"/>
        <c:crosses val="autoZero"/>
        <c:auto val="1"/>
        <c:lblAlgn val="ctr"/>
        <c:lblOffset val="100"/>
        <c:noMultiLvlLbl val="0"/>
      </c:catAx>
      <c:valAx>
        <c:axId val="1934717247"/>
        <c:scaling>
          <c:orientation val="minMax"/>
          <c:min val="0.11000000000000001"/>
        </c:scaling>
        <c:delete val="1"/>
        <c:axPos val="l"/>
        <c:numFmt formatCode="0.0%" sourceLinked="1"/>
        <c:majorTickMark val="none"/>
        <c:minorTickMark val="none"/>
        <c:tickLblPos val="nextTo"/>
        <c:crossAx val="19347148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33 %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LOANS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Бруто кредити на нефинансиски субјекти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393812.38699999999</c:v>
                </c:pt>
                <c:pt idx="1">
                  <c:v>404440.21199999994</c:v>
                </c:pt>
                <c:pt idx="2">
                  <c:v>411695.81</c:v>
                </c:pt>
                <c:pt idx="3">
                  <c:v>422522.30699999997</c:v>
                </c:pt>
                <c:pt idx="4">
                  <c:v>419129.23300000001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A-453D-8733-5D476C69EA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541791"/>
        <c:axId val="1530536031"/>
      </c:lineChart>
      <c:catAx>
        <c:axId val="1530541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536031"/>
        <c:crosses val="autoZero"/>
        <c:auto val="1"/>
        <c:lblAlgn val="ctr"/>
        <c:lblOffset val="100"/>
        <c:noMultiLvlLbl val="0"/>
      </c:catAx>
      <c:valAx>
        <c:axId val="15305360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05417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Credit portfolio</a:t>
            </a:r>
            <a:endParaRPr lang="en-US" sz="16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NON.FIN.COM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Sheet1!$D$8:$H$8</c:f>
              <c:numCache>
                <c:formatCode>0.00%</c:formatCode>
                <c:ptCount val="5"/>
                <c:pt idx="0">
                  <c:v>0.48377377474416516</c:v>
                </c:pt>
                <c:pt idx="1">
                  <c:v>0.48418692600230367</c:v>
                </c:pt>
                <c:pt idx="2">
                  <c:v>0.47956807964598896</c:v>
                </c:pt>
                <c:pt idx="3">
                  <c:v>0.48573408930099393</c:v>
                </c:pt>
                <c:pt idx="4">
                  <c:v>0.483204374818685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7E-4134-876F-1DE794FF0F85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HOUSHOLDS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Sheet1!$D$9:$H$9</c:f>
              <c:numCache>
                <c:formatCode>0.00%</c:formatCode>
                <c:ptCount val="5"/>
                <c:pt idx="0">
                  <c:v>0.50656833453032035</c:v>
                </c:pt>
                <c:pt idx="1">
                  <c:v>0.50662561219308233</c:v>
                </c:pt>
                <c:pt idx="2">
                  <c:v>0.50569422846445766</c:v>
                </c:pt>
                <c:pt idx="3">
                  <c:v>0.50017244178305587</c:v>
                </c:pt>
                <c:pt idx="4">
                  <c:v>0.51019147356872618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E-4134-876F-1DE794FF0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888960"/>
        <c:axId val="57885120"/>
      </c:lineChart>
      <c:catAx>
        <c:axId val="5788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5120"/>
        <c:crosses val="autoZero"/>
        <c:auto val="1"/>
        <c:lblAlgn val="ctr"/>
        <c:lblOffset val="100"/>
        <c:noMultiLvlLbl val="0"/>
      </c:catAx>
      <c:valAx>
        <c:axId val="5788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7888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Loan concentration by economic activity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3/2022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3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53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5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53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Sheet2!$B$2:$B$7</c:f>
              <c:numCache>
                <c:formatCode>#,##0</c:formatCode>
                <c:ptCount val="6"/>
                <c:pt idx="0">
                  <c:v>60906</c:v>
                </c:pt>
                <c:pt idx="1">
                  <c:v>40039</c:v>
                </c:pt>
                <c:pt idx="2">
                  <c:v>11660</c:v>
                </c:pt>
                <c:pt idx="3">
                  <c:v>75540</c:v>
                </c:pt>
                <c:pt idx="4">
                  <c:v>17733</c:v>
                </c:pt>
                <c:pt idx="5">
                  <c:v>45706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7-4926-882A-59B56171BED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6/2022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Sheet2!$C$2:$C$7</c:f>
              <c:numCache>
                <c:formatCode>#,##0</c:formatCode>
                <c:ptCount val="6"/>
                <c:pt idx="0">
                  <c:v>60170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18338</c:v>
                </c:pt>
                <c:pt idx="5">
                  <c:v>45083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7-4926-882A-59B56171BED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9/2022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Sheet2!$D$2:$D$7</c:f>
              <c:numCache>
                <c:formatCode>#,##0</c:formatCode>
                <c:ptCount val="6"/>
                <c:pt idx="0">
                  <c:v>58988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18933</c:v>
                </c:pt>
                <c:pt idx="5">
                  <c:v>44099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7-4926-882A-59B56171BED6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12/2022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Sheet2!$E$2:$E$7</c:f>
              <c:numCache>
                <c:formatCode>#,##0</c:formatCode>
                <c:ptCount val="6"/>
                <c:pt idx="0">
                  <c:v>64130</c:v>
                </c:pt>
                <c:pt idx="1">
                  <c:v>40073</c:v>
                </c:pt>
                <c:pt idx="2">
                  <c:v>16233</c:v>
                </c:pt>
                <c:pt idx="3">
                  <c:v>81170</c:v>
                </c:pt>
                <c:pt idx="4">
                  <c:v>20337</c:v>
                </c:pt>
                <c:pt idx="5">
                  <c:v>44573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77-4926-882A-59B56171BED6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3/2023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4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54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5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54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Sheet2!$F$2:$F$7</c:f>
              <c:numCache>
                <c:formatCode>#,##0</c:formatCode>
                <c:ptCount val="6"/>
                <c:pt idx="0">
                  <c:v>63036</c:v>
                </c:pt>
                <c:pt idx="1">
                  <c:v>39959</c:v>
                </c:pt>
                <c:pt idx="2">
                  <c:v>15594</c:v>
                </c:pt>
                <c:pt idx="3">
                  <c:v>78841</c:v>
                </c:pt>
                <c:pt idx="4">
                  <c:v>21125</c:v>
                </c:pt>
                <c:pt idx="5" formatCode="General">
                  <c:v>45.494999999999997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7-4926-882A-59B56171B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10873279"/>
        <c:axId val="1810877599"/>
      </c:barChart>
      <c:catAx>
        <c:axId val="1810873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877599"/>
        <c:crosses val="autoZero"/>
        <c:auto val="1"/>
        <c:lblAlgn val="ctr"/>
        <c:lblOffset val="100"/>
        <c:noMultiLvlLbl val="0"/>
      </c:catAx>
      <c:valAx>
        <c:axId val="181087759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87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kern="1200" baseline="0" dirty="0">
                <a:solidFill>
                  <a:schemeClr val="bg1"/>
                </a:solidFill>
              </a:rPr>
              <a:t>NPL Coverage</a:t>
            </a:r>
            <a:endParaRPr lang="mk-MK" sz="1600" b="1" i="0" u="none" strike="noStrike" kern="1200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0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'ИВ НК'!$BB$15:$BF$15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xVal>
          <c:yVal>
            <c:numRef>
              <c:f>'ИВ НК'!$BB$16:$BF$16</c:f>
              <c:numCache>
                <c:formatCode>0.0%</c:formatCode>
                <c:ptCount val="5"/>
                <c:pt idx="0">
                  <c:v>0.66436591370044984</c:v>
                </c:pt>
                <c:pt idx="1">
                  <c:v>0.65968574207381736</c:v>
                </c:pt>
                <c:pt idx="2">
                  <c:v>0.67613673200731272</c:v>
                </c:pt>
                <c:pt idx="3">
                  <c:v>0.69378846386845383</c:v>
                </c:pt>
                <c:pt idx="4" formatCode="0.00%">
                  <c:v>0.71056898039828253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36-426E-BCE5-322CEEA5AC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679166303"/>
        <c:axId val="1679173023"/>
      </c:scatterChart>
      <c:valAx>
        <c:axId val="1679166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173023"/>
        <c:crosses val="autoZero"/>
        <c:crossBetween val="midCat"/>
      </c:valAx>
      <c:valAx>
        <c:axId val="16791730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79166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cap="none" spc="0" normalizeH="0" baseline="0" dirty="0">
                <a:solidFill>
                  <a:srgbClr val="002060"/>
                </a:solidFill>
              </a:rPr>
              <a:t>Non-performing loans </a:t>
            </a: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</a:t>
            </a:r>
            <a:endParaRPr lang="en-US" sz="16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ВК'!$BR$17</c:f>
              <c:strCache>
                <c:ptCount val="1"/>
                <c:pt idx="0">
                  <c:v>NPL Маcedonija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ВК'!$BS$16:$BW$16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cat>
          <c:val>
            <c:numRef>
              <c:f>'НК  ВК'!$BS$17:$BW$17</c:f>
              <c:numCache>
                <c:formatCode>0.0%</c:formatCode>
                <c:ptCount val="5"/>
                <c:pt idx="0">
                  <c:v>3.0856505283060078E-2</c:v>
                </c:pt>
                <c:pt idx="1">
                  <c:v>3.2416264780318137E-2</c:v>
                </c:pt>
                <c:pt idx="2">
                  <c:v>3.3081577876636639E-2</c:v>
                </c:pt>
                <c:pt idx="3" formatCode="0.00%">
                  <c:v>2.8871341933669789E-2</c:v>
                </c:pt>
                <c:pt idx="4" formatCode="0.00%">
                  <c:v>2.8486476389491068E-2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7-4277-B5CC-E920C1B47522}"/>
            </c:ext>
          </c:extLst>
        </c:ser>
        <c:ser>
          <c:idx val="1"/>
          <c:order val="1"/>
          <c:tx>
            <c:strRef>
              <c:f>'НК  ВК'!$BR$18</c:f>
              <c:strCache>
                <c:ptCount val="1"/>
                <c:pt idx="0">
                  <c:v>NPL EU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ВК'!$BS$16:$BW$16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cat>
          <c:val>
            <c:numRef>
              <c:f>'НК  ВК'!$BS$18:$BW$18</c:f>
              <c:numCache>
                <c:formatCode>0.00%</c:formatCode>
                <c:ptCount val="5"/>
                <c:pt idx="0">
                  <c:v>2.5100000000000001E-2</c:v>
                </c:pt>
                <c:pt idx="1">
                  <c:v>2.35E-2</c:v>
                </c:pt>
                <c:pt idx="2">
                  <c:v>2.3E-2</c:v>
                </c:pt>
                <c:pt idx="3">
                  <c:v>2.2800000000000001E-2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07-4277-B5CC-E920C1B475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2049935"/>
        <c:axId val="352050895"/>
      </c:lineChart>
      <c:catAx>
        <c:axId val="352049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50895"/>
        <c:crosses val="autoZero"/>
        <c:auto val="1"/>
        <c:lblAlgn val="ctr"/>
        <c:lblOffset val="100"/>
        <c:noMultiLvlLbl val="0"/>
      </c:catAx>
      <c:valAx>
        <c:axId val="3520508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52049935"/>
        <c:crosses val="autoZero"/>
        <c:crossBetween val="between"/>
        <c:majorUnit val="2.0000000000000004E-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Capital adequacy ratio</a:t>
            </a:r>
            <a:endParaRPr lang="ru-RU" sz="16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Стапка на 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Sheet1!$B$18:$F$18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Sheet1!$B$19:$F$19</c:f>
              <c:numCache>
                <c:formatCode>0.00%</c:formatCode>
                <c:ptCount val="5"/>
                <c:pt idx="0">
                  <c:v>0.17</c:v>
                </c:pt>
                <c:pt idx="1">
                  <c:v>0.17299999999999999</c:v>
                </c:pt>
                <c:pt idx="2">
                  <c:v>0.17710000000000001</c:v>
                </c:pt>
                <c:pt idx="3">
                  <c:v>0.1772</c:v>
                </c:pt>
                <c:pt idx="4">
                  <c:v>0.1804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AC-400B-9F90-A2525BEB1D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838191"/>
        <c:axId val="1660842031"/>
      </c:lineChart>
      <c:catAx>
        <c:axId val="166083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42031"/>
        <c:crosses val="autoZero"/>
        <c:auto val="1"/>
        <c:lblAlgn val="ctr"/>
        <c:lblOffset val="100"/>
        <c:noMultiLvlLbl val="0"/>
      </c:catAx>
      <c:valAx>
        <c:axId val="1660842031"/>
        <c:scaling>
          <c:orientation val="minMax"/>
          <c:max val="0.1850000000000000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381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all" spc="0" normalizeH="0" baseline="0" dirty="0">
                <a:solidFill>
                  <a:srgbClr val="002060"/>
                </a:solidFill>
                <a:effectLst/>
              </a:rPr>
              <a:t>Liabilities structure</a:t>
            </a:r>
            <a:endParaRPr lang="en-US" sz="16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Sheet2!$H$15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Sheet2!$I$14:$M$14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Sheet2!$I$15:$M$15</c:f>
              <c:numCache>
                <c:formatCode>0%</c:formatCode>
                <c:ptCount val="5"/>
                <c:pt idx="0">
                  <c:v>0.71497308040656138</c:v>
                </c:pt>
                <c:pt idx="1">
                  <c:v>0.70761104881768455</c:v>
                </c:pt>
                <c:pt idx="2">
                  <c:v>0.71449024428837471</c:v>
                </c:pt>
                <c:pt idx="3">
                  <c:v>0.72188730809420465</c:v>
                </c:pt>
                <c:pt idx="4">
                  <c:v>0.7251716622946599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C-4F45-B9D6-EDDED41793C9}"/>
            </c:ext>
          </c:extLst>
        </c:ser>
        <c:ser>
          <c:idx val="1"/>
          <c:order val="1"/>
          <c:tx>
            <c:strRef>
              <c:f>Sheet2!$H$16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Sheet2!$I$14:$M$14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Sheet2!$I$16:$M$16</c:f>
              <c:numCache>
                <c:formatCode>0%</c:formatCode>
                <c:ptCount val="5"/>
                <c:pt idx="0">
                  <c:v>0.12048719432424274</c:v>
                </c:pt>
                <c:pt idx="1">
                  <c:v>0.12370594465651819</c:v>
                </c:pt>
                <c:pt idx="2">
                  <c:v>0.12587180641941648</c:v>
                </c:pt>
                <c:pt idx="3">
                  <c:v>0.12328883237974148</c:v>
                </c:pt>
                <c:pt idx="4">
                  <c:v>0.13019259022534699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C-4F45-B9D6-EDDED41793C9}"/>
            </c:ext>
          </c:extLst>
        </c:ser>
        <c:ser>
          <c:idx val="2"/>
          <c:order val="2"/>
          <c:tx>
            <c:strRef>
              <c:f>Sheet2!$H$17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Sheet2!$I$14:$M$14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Sheet2!$I$17:$M$17</c:f>
              <c:numCache>
                <c:formatCode>0%</c:formatCode>
                <c:ptCount val="5"/>
                <c:pt idx="0">
                  <c:v>0.16453972526919594</c:v>
                </c:pt>
                <c:pt idx="1">
                  <c:v>0.16868300652579724</c:v>
                </c:pt>
                <c:pt idx="2">
                  <c:v>0.15963794929220881</c:v>
                </c:pt>
                <c:pt idx="3">
                  <c:v>0.15482385952605388</c:v>
                </c:pt>
                <c:pt idx="4">
                  <c:v>0.14463574747999308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C-4F45-B9D6-EDDED41793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0578991"/>
        <c:axId val="1650576111"/>
      </c:barChart>
      <c:catAx>
        <c:axId val="1650578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576111"/>
        <c:crosses val="autoZero"/>
        <c:auto val="1"/>
        <c:lblAlgn val="ctr"/>
        <c:lblOffset val="100"/>
        <c:noMultiLvlLbl val="0"/>
      </c:catAx>
      <c:valAx>
        <c:axId val="165057611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505789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sz="1400" b="1" i="0" u="none" strike="noStrike" kern="1200" cap="none" spc="0" normalizeH="0" baseline="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Deposits structure</a:t>
            </a:r>
            <a:endParaRPr lang="en-US" sz="1400" dirty="0">
              <a:latin typeface="+mn-lt"/>
            </a:endParaRPr>
          </a:p>
        </c:rich>
      </c:tx>
      <c:layout>
        <c:manualLayout>
          <c:xMode val="edge"/>
          <c:yMode val="edge"/>
          <c:x val="0.40075551393274289"/>
          <c:y val="2.5773021531634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'31.3.2023'!$L$21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'31.3.2023'!$M$19:$Q$19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'31.3.2023'!$M$21:$Q$21</c:f>
              <c:numCache>
                <c:formatCode>_(* #,##0_);_(* \(#,##0\);_(* "-"??_);_(@_)</c:formatCode>
                <c:ptCount val="5"/>
                <c:pt idx="0">
                  <c:v>131824.76500000004</c:v>
                </c:pt>
                <c:pt idx="1">
                  <c:v>127118.84200000002</c:v>
                </c:pt>
                <c:pt idx="2">
                  <c:v>134734.50399999999</c:v>
                </c:pt>
                <c:pt idx="3">
                  <c:v>147832.28099999999</c:v>
                </c:pt>
                <c:pt idx="4" formatCode="#,##0">
                  <c:v>138935.27000000005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DE4-8E52-731AE3F53C93}"/>
            </c:ext>
          </c:extLst>
        </c:ser>
        <c:ser>
          <c:idx val="2"/>
          <c:order val="2"/>
          <c:tx>
            <c:strRef>
              <c:f>'31.3.2023'!$L$22</c:f>
              <c:strCache>
                <c:ptCount val="1"/>
                <c:pt idx="0">
                  <c:v>households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'31.3.2023'!$M$19:$Q$19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'31.3.2023'!$M$22:$Q$22</c:f>
              <c:numCache>
                <c:formatCode>_(* #,##0_);_(* \(#,##0\);_(* "-"??_);_(@_)</c:formatCode>
                <c:ptCount val="5"/>
                <c:pt idx="0">
                  <c:v>305135.35700000002</c:v>
                </c:pt>
                <c:pt idx="1">
                  <c:v>311774.21800000005</c:v>
                </c:pt>
                <c:pt idx="2">
                  <c:v>317585.66800000001</c:v>
                </c:pt>
                <c:pt idx="3">
                  <c:v>328436.02899999998</c:v>
                </c:pt>
                <c:pt idx="4" formatCode="#,##0">
                  <c:v>331967.25099999999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7-4DE4-8E52-731AE3F53C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24"/>
        <c:axId val="206868688"/>
        <c:axId val="206874448"/>
      </c:barChart>
      <c:lineChart>
        <c:grouping val="standard"/>
        <c:varyColors val="0"/>
        <c:ser>
          <c:idx val="0"/>
          <c:order val="0"/>
          <c:tx>
            <c:strRef>
              <c:f>'31.3.2023'!$L$20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'31.3.2023'!$M$19:$Q$19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'31.3.2023'!$M$20:$Q$20</c:f>
              <c:numCache>
                <c:formatCode>_(* #,##0_);_(* \(#,##0\);_(* "-"??_);_(@_)</c:formatCode>
                <c:ptCount val="5"/>
                <c:pt idx="0">
                  <c:v>454700.37000000011</c:v>
                </c:pt>
                <c:pt idx="1">
                  <c:v>455634.72300000006</c:v>
                </c:pt>
                <c:pt idx="2">
                  <c:v>469603.01400000002</c:v>
                </c:pt>
                <c:pt idx="3">
                  <c:v>493954.74599999998</c:v>
                </c:pt>
                <c:pt idx="4" formatCode="#,##0">
                  <c:v>490137.47700000013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57-4DE4-8E52-731AE3F53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68688"/>
        <c:axId val="206874448"/>
      </c:lineChart>
      <c:catAx>
        <c:axId val="20686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74448"/>
        <c:crosses val="autoZero"/>
        <c:auto val="1"/>
        <c:lblAlgn val="ctr"/>
        <c:lblOffset val="100"/>
        <c:noMultiLvlLbl val="0"/>
      </c:catAx>
      <c:valAx>
        <c:axId val="20687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68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baseline="0" dirty="0">
                <a:solidFill>
                  <a:srgbClr val="FF0000"/>
                </a:solidFill>
                <a:effectLst/>
              </a:rPr>
              <a:t>Return on average assets </a:t>
            </a:r>
            <a:r>
              <a:rPr lang="ru-RU" sz="1100" b="1" i="0" u="none" strike="noStrike" kern="1200" baseline="0" dirty="0">
                <a:solidFill>
                  <a:srgbClr val="FF0000"/>
                </a:solidFill>
              </a:rPr>
              <a:t>(ROAA)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ROAA!$BS$5:$BW$5</c:f>
            </c:numRef>
          </c:val>
          <c:extLst>
            <c:ext xmlns:c16="http://schemas.microsoft.com/office/drawing/2014/chart" uri="{C3380CC4-5D6E-409C-BE32-E72D297353CC}">
              <c16:uniqueId val="{00000000-D302-4A1C-BBAD-7F8C1F8A89F8}"/>
            </c:ext>
          </c:extLst>
        </c:ser>
        <c:ser>
          <c:idx val="1"/>
          <c:order val="1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ROAA!$BS$6:$BW$6</c:f>
            </c:numRef>
          </c:val>
          <c:extLst>
            <c:ext xmlns:c16="http://schemas.microsoft.com/office/drawing/2014/chart" uri="{C3380CC4-5D6E-409C-BE32-E72D297353CC}">
              <c16:uniqueId val="{00000001-D302-4A1C-BBAD-7F8C1F8A89F8}"/>
            </c:ext>
          </c:extLst>
        </c:ser>
        <c:ser>
          <c:idx val="2"/>
          <c:order val="2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ROAA!$BS$7:$BW$7</c:f>
            </c:numRef>
          </c:val>
          <c:extLst>
            <c:ext xmlns:c16="http://schemas.microsoft.com/office/drawing/2014/chart" uri="{C3380CC4-5D6E-409C-BE32-E72D297353CC}">
              <c16:uniqueId val="{00000002-D302-4A1C-BBAD-7F8C1F8A89F8}"/>
            </c:ext>
          </c:extLst>
        </c:ser>
        <c:ser>
          <c:idx val="3"/>
          <c:order val="3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ROAA!$BS$8:$BW$8</c:f>
              <c:numCache>
                <c:formatCode>0.00%</c:formatCode>
                <c:ptCount val="5"/>
                <c:pt idx="0">
                  <c:v>1.6471901562560929E-2</c:v>
                </c:pt>
                <c:pt idx="1">
                  <c:v>1.7104979216676228E-2</c:v>
                </c:pt>
                <c:pt idx="2">
                  <c:v>1.6567269219927658E-2</c:v>
                </c:pt>
                <c:pt idx="3">
                  <c:v>1.4626584565432853E-2</c:v>
                </c:pt>
                <c:pt idx="4">
                  <c:v>2.2273147855430265E-2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2-4A1C-BBAD-7F8C1F8A89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49314992"/>
        <c:axId val="1449310672"/>
      </c:barChart>
      <c:catAx>
        <c:axId val="144931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10672"/>
        <c:crosses val="autoZero"/>
        <c:auto val="1"/>
        <c:lblAlgn val="ctr"/>
        <c:lblOffset val="100"/>
        <c:noMultiLvlLbl val="0"/>
      </c:catAx>
      <c:valAx>
        <c:axId val="1449310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1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baseline="0" dirty="0">
                <a:solidFill>
                  <a:srgbClr val="FF0000"/>
                </a:solidFill>
                <a:effectLst/>
              </a:rPr>
              <a:t>Return on average equity (</a:t>
            </a:r>
            <a:r>
              <a:rPr lang="ru-RU" sz="1100" b="1" i="0" u="none" strike="noStrike" kern="1200" baseline="0" dirty="0">
                <a:solidFill>
                  <a:srgbClr val="FF0000"/>
                </a:solidFill>
              </a:rPr>
              <a:t>ROAE)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ROAE!$BS$5:$BW$5</c:f>
            </c:numRef>
          </c:val>
          <c:extLst>
            <c:ext xmlns:c16="http://schemas.microsoft.com/office/drawing/2014/chart" uri="{C3380CC4-5D6E-409C-BE32-E72D297353CC}">
              <c16:uniqueId val="{00000000-4C49-4345-B4F4-7B105B167D9B}"/>
            </c:ext>
          </c:extLst>
        </c:ser>
        <c:ser>
          <c:idx val="1"/>
          <c:order val="1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ROAE!$BS$6:$BW$6</c:f>
            </c:numRef>
          </c:val>
          <c:extLst>
            <c:ext xmlns:c16="http://schemas.microsoft.com/office/drawing/2014/chart" uri="{C3380CC4-5D6E-409C-BE32-E72D297353CC}">
              <c16:uniqueId val="{00000001-4C49-4345-B4F4-7B105B167D9B}"/>
            </c:ext>
          </c:extLst>
        </c:ser>
        <c:ser>
          <c:idx val="2"/>
          <c:order val="2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ROAE!$BS$7:$BW$7</c:f>
            </c:numRef>
          </c:val>
          <c:extLst>
            <c:ext xmlns:c16="http://schemas.microsoft.com/office/drawing/2014/chart" uri="{C3380CC4-5D6E-409C-BE32-E72D297353CC}">
              <c16:uniqueId val="{00000002-4C49-4345-B4F4-7B105B167D9B}"/>
            </c:ext>
          </c:extLst>
        </c:ser>
        <c:ser>
          <c:idx val="3"/>
          <c:order val="3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ROAE!$BS$8:$BW$8</c:f>
              <c:numCache>
                <c:formatCode>0.0%</c:formatCode>
                <c:ptCount val="5"/>
                <c:pt idx="0">
                  <c:v>0.13959367148700863</c:v>
                </c:pt>
                <c:pt idx="1">
                  <c:v>0.14298194808883338</c:v>
                </c:pt>
                <c:pt idx="2">
                  <c:v>0.13717922805747917</c:v>
                </c:pt>
                <c:pt idx="3">
                  <c:v>0.12235885115027334</c:v>
                </c:pt>
                <c:pt idx="4" formatCode="0.00%">
                  <c:v>0.17576704938731316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49-4345-B4F4-7B105B167D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17288304"/>
        <c:axId val="2017291184"/>
      </c:barChart>
      <c:catAx>
        <c:axId val="20172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91184"/>
        <c:crosses val="autoZero"/>
        <c:auto val="1"/>
        <c:lblAlgn val="ctr"/>
        <c:lblOffset val="100"/>
        <c:noMultiLvlLbl val="0"/>
      </c:catAx>
      <c:valAx>
        <c:axId val="2017291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200" dirty="0">
                <a:solidFill>
                  <a:srgbClr val="FF0000"/>
                </a:solidFill>
                <a:latin typeface="+mn-lt"/>
              </a:rPr>
              <a:t>Cost-to-income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ВРП'!$BS$5:$BW$5</c:f>
            </c:numRef>
          </c:val>
          <c:extLst>
            <c:ext xmlns:c16="http://schemas.microsoft.com/office/drawing/2014/chart" uri="{C3380CC4-5D6E-409C-BE32-E72D297353CC}">
              <c16:uniqueId val="{00000000-4A2F-4062-8F6A-096A762AA92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ВРП'!$BS$6:$BW$6</c:f>
            </c:numRef>
          </c:val>
          <c:extLst>
            <c:ext xmlns:c16="http://schemas.microsoft.com/office/drawing/2014/chart" uri="{C3380CC4-5D6E-409C-BE32-E72D297353CC}">
              <c16:uniqueId val="{00000001-4A2F-4062-8F6A-096A762AA92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ВРП'!$BS$7:$BW$7</c:f>
            </c:numRef>
          </c:val>
          <c:extLst>
            <c:ext xmlns:c16="http://schemas.microsoft.com/office/drawing/2014/chart" uri="{C3380CC4-5D6E-409C-BE32-E72D297353CC}">
              <c16:uniqueId val="{00000002-4A2F-4062-8F6A-096A762AA929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ВРП'!$BS$8:$BW$8</c:f>
              <c:numCache>
                <c:formatCode>0.0%</c:formatCode>
                <c:ptCount val="5"/>
                <c:pt idx="0">
                  <c:v>0.50436999943988403</c:v>
                </c:pt>
                <c:pt idx="1">
                  <c:v>0.48044047538810969</c:v>
                </c:pt>
                <c:pt idx="2">
                  <c:v>0.47891651380500616</c:v>
                </c:pt>
                <c:pt idx="3">
                  <c:v>0.47804950074107927</c:v>
                </c:pt>
                <c:pt idx="4" formatCode="0.00%">
                  <c:v>0.43214967271193921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2F-4062-8F6A-096A762AA9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6047952"/>
        <c:axId val="216046512"/>
      </c:barChart>
      <c:catAx>
        <c:axId val="21604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46512"/>
        <c:crosses val="autoZero"/>
        <c:auto val="1"/>
        <c:lblAlgn val="ctr"/>
        <c:lblOffset val="100"/>
        <c:noMultiLvlLbl val="0"/>
      </c:catAx>
      <c:valAx>
        <c:axId val="21604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47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pPr>
            <a:r>
              <a:rPr lang="en-GB" sz="1200" b="1" i="0" u="none" strike="noStrike" kern="1200" cap="none" spc="0" normalizeH="0" baseline="0" dirty="0">
                <a:solidFill>
                  <a:srgbClr val="FF0000"/>
                </a:solidFill>
              </a:rPr>
              <a:t>Net interest income</a:t>
            </a:r>
            <a:r>
              <a:rPr lang="ru-RU" sz="1200" b="1" i="0" u="none" strike="noStrike" kern="1200" cap="none" spc="0" normalizeH="0" baseline="0" dirty="0">
                <a:solidFill>
                  <a:srgbClr val="FF0000"/>
                </a:solidFill>
              </a:rPr>
              <a:t> / </a:t>
            </a:r>
            <a:r>
              <a:rPr lang="en-GB" sz="1200" b="1" i="0" u="none" strike="noStrike" kern="1200" cap="none" spc="0" normalizeH="0" baseline="0" dirty="0">
                <a:solidFill>
                  <a:srgbClr val="FF0000"/>
                </a:solidFill>
              </a:rPr>
              <a:t>total income</a:t>
            </a:r>
            <a:endParaRPr lang="en-US" sz="12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FF000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ВРП'!$BS$5:$BW$5</c:f>
            </c:numRef>
          </c:val>
          <c:extLst>
            <c:ext xmlns:c16="http://schemas.microsoft.com/office/drawing/2014/chart" uri="{C3380CC4-5D6E-409C-BE32-E72D297353CC}">
              <c16:uniqueId val="{00000000-14CD-4DC7-9F13-A2BE12388D0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ВРП'!$BS$6:$BW$6</c:f>
            </c:numRef>
          </c:val>
          <c:extLst>
            <c:ext xmlns:c16="http://schemas.microsoft.com/office/drawing/2014/chart" uri="{C3380CC4-5D6E-409C-BE32-E72D297353CC}">
              <c16:uniqueId val="{00000001-14CD-4DC7-9F13-A2BE12388D0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ВРП'!$BS$7:$BW$7</c:f>
            </c:numRef>
          </c:val>
          <c:extLst>
            <c:ext xmlns:c16="http://schemas.microsoft.com/office/drawing/2014/chart" uri="{C3380CC4-5D6E-409C-BE32-E72D297353CC}">
              <c16:uniqueId val="{00000002-14CD-4DC7-9F13-A2BE12388D0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ВРП'!$BS$8:$BW$8</c:f>
              <c:numCache>
                <c:formatCode>0.0%</c:formatCode>
                <c:ptCount val="5"/>
                <c:pt idx="0">
                  <c:v>0.62582206399903373</c:v>
                </c:pt>
                <c:pt idx="1">
                  <c:v>0.60986282888046273</c:v>
                </c:pt>
                <c:pt idx="2">
                  <c:v>0.61902300121857901</c:v>
                </c:pt>
                <c:pt idx="3">
                  <c:v>0.62622212289697543</c:v>
                </c:pt>
                <c:pt idx="4" formatCode="0.00%">
                  <c:v>0.70393127443330494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CD-4DC7-9F13-A2BE12388D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49304432"/>
        <c:axId val="1449305872"/>
      </c:barChart>
      <c:catAx>
        <c:axId val="144930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5872"/>
        <c:crosses val="autoZero"/>
        <c:auto val="1"/>
        <c:lblAlgn val="ctr"/>
        <c:lblOffset val="100"/>
        <c:noMultiLvlLbl val="0"/>
      </c:catAx>
      <c:valAx>
        <c:axId val="144930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4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u="none" strike="noStrike" baseline="0" dirty="0">
                <a:effectLst/>
              </a:rPr>
              <a:t>PARTICIPATION OF FOREIGN CAPITAL</a:t>
            </a:r>
            <a:endParaRPr lang="ru-RU" sz="12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926429694503105E-2"/>
          <c:y val="0.22638363219434723"/>
          <c:w val="0.93046821222674425"/>
          <c:h val="0.59379438435485621"/>
        </c:manualLayout>
      </c:layout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вкупниот'!$B$5:$AL$5</c:f>
            </c:numRef>
          </c:val>
          <c:smooth val="0"/>
          <c:extLst>
            <c:ext xmlns:c16="http://schemas.microsoft.com/office/drawing/2014/chart" uri="{C3380CC4-5D6E-409C-BE32-E72D297353CC}">
              <c16:uniqueId val="{00000000-D2C1-444C-8A48-361C3DCC536B}"/>
            </c:ext>
          </c:extLst>
        </c:ser>
        <c:ser>
          <c:idx val="1"/>
          <c:order val="1"/>
          <c:tx>
            <c:strRef>
              <c:f>'Странски капитал во вкупниот'!$A$6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вкупниот'!$B$6:$AL$6</c:f>
            </c:numRef>
          </c:val>
          <c:smooth val="0"/>
          <c:extLst>
            <c:ext xmlns:c16="http://schemas.microsoft.com/office/drawing/2014/chart" uri="{C3380CC4-5D6E-409C-BE32-E72D297353CC}">
              <c16:uniqueId val="{00000001-D2C1-444C-8A48-361C3DCC536B}"/>
            </c:ext>
          </c:extLst>
        </c:ser>
        <c:ser>
          <c:idx val="2"/>
          <c:order val="2"/>
          <c:tx>
            <c:strRef>
              <c:f>'Странски капитал во вкупниот'!$A$7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вкупниот'!$B$7:$AL$7</c:f>
            </c:numRef>
          </c:val>
          <c:smooth val="0"/>
          <c:extLst>
            <c:ext xmlns:c16="http://schemas.microsoft.com/office/drawing/2014/chart" uri="{C3380CC4-5D6E-409C-BE32-E72D297353CC}">
              <c16:uniqueId val="{00000002-D2C1-444C-8A48-361C3DCC536B}"/>
            </c:ext>
          </c:extLst>
        </c:ser>
        <c:ser>
          <c:idx val="3"/>
          <c:order val="3"/>
          <c:tx>
            <c:strRef>
              <c:f>'Странски капитал во вкупниот'!$A$8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вкупниот'!$B$8:$AL$8</c:f>
              <c:numCache>
                <c:formatCode>0.00%</c:formatCode>
                <c:ptCount val="6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C1-444C-8A48-361C3DCC53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2617935"/>
        <c:axId val="800562063"/>
      </c:lineChart>
      <c:catAx>
        <c:axId val="11426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562063"/>
        <c:crosses val="autoZero"/>
        <c:auto val="1"/>
        <c:lblAlgn val="ctr"/>
        <c:lblOffset val="100"/>
        <c:noMultiLvlLbl val="0"/>
      </c:catAx>
      <c:valAx>
        <c:axId val="8005620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1426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/>
              <a:t>assets</a:t>
            </a:r>
            <a:endParaRPr lang="mk-MK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810733736785579E-2"/>
          <c:y val="0.22802524006205285"/>
          <c:w val="0.93437853252642888"/>
          <c:h val="0.57912785636205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635968</c:v>
                </c:pt>
                <c:pt idx="1">
                  <c:v>643906</c:v>
                </c:pt>
                <c:pt idx="2">
                  <c:v>657256</c:v>
                </c:pt>
                <c:pt idx="3">
                  <c:v>684255</c:v>
                </c:pt>
                <c:pt idx="4">
                  <c:v>675891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A-4ABA-96A0-643D97FA75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530541791"/>
        <c:axId val="1530536031"/>
      </c:barChart>
      <c:catAx>
        <c:axId val="153054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536031"/>
        <c:crosses val="autoZero"/>
        <c:auto val="1"/>
        <c:lblAlgn val="ctr"/>
        <c:lblOffset val="100"/>
        <c:noMultiLvlLbl val="0"/>
      </c:catAx>
      <c:valAx>
        <c:axId val="1530536031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3054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>
                <a:latin typeface="+mn-lt"/>
              </a:rPr>
              <a:t>Financial intermediation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Sheet1!$B$8:$C$8</c:f>
              <c:strCache>
                <c:ptCount val="2"/>
                <c:pt idx="1">
                  <c:v>Total 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Sheet1!$D$8:$H$8</c:f>
              <c:numCache>
                <c:formatCode>0.0</c:formatCode>
                <c:ptCount val="5"/>
                <c:pt idx="0">
                  <c:v>87.556977371728166</c:v>
                </c:pt>
                <c:pt idx="1">
                  <c:v>83.180325134482842</c:v>
                </c:pt>
                <c:pt idx="2">
                  <c:v>86.35803716546026</c:v>
                </c:pt>
                <c:pt idx="3">
                  <c:v>86.091733452991392</c:v>
                </c:pt>
                <c:pt idx="4">
                  <c:v>82.121298343401577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52-4A1D-9FBA-8B95785671F0}"/>
            </c:ext>
          </c:extLst>
        </c:ser>
        <c:ser>
          <c:idx val="1"/>
          <c:order val="1"/>
          <c:tx>
            <c:strRef>
              <c:f>Sheet1!$B$9:$C$9</c:f>
              <c:strCache>
                <c:ptCount val="2"/>
                <c:pt idx="1">
                  <c:v>Total deposits from non-financial sector/GDP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Sheet1!$D$9:$H$9</c:f>
              <c:numCache>
                <c:formatCode>0.0</c:formatCode>
                <c:ptCount val="5"/>
                <c:pt idx="0">
                  <c:v>62.600897916701079</c:v>
                </c:pt>
                <c:pt idx="1">
                  <c:v>58.859279498116869</c:v>
                </c:pt>
                <c:pt idx="2">
                  <c:v>61.701944991544941</c:v>
                </c:pt>
                <c:pt idx="3">
                  <c:v>62.148514374977445</c:v>
                </c:pt>
                <c:pt idx="4">
                  <c:v>59.552131540883991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52-4A1D-9FBA-8B95785671F0}"/>
            </c:ext>
          </c:extLst>
        </c:ser>
        <c:ser>
          <c:idx val="2"/>
          <c:order val="2"/>
          <c:tx>
            <c:strRef>
              <c:f>Sheet1!$B$10:$C$10</c:f>
              <c:strCache>
                <c:ptCount val="2"/>
                <c:pt idx="1">
                  <c:v>Total gross loans to non-financial sector/GDP</c:v>
                </c:pt>
              </c:strCache>
            </c:strRef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CC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Sheet1!$D$10:$H$10</c:f>
              <c:numCache>
                <c:formatCode>0.0</c:formatCode>
                <c:ptCount val="5"/>
                <c:pt idx="0">
                  <c:v>54.218141579518353</c:v>
                </c:pt>
                <c:pt idx="1">
                  <c:v>52.245929198828065</c:v>
                </c:pt>
                <c:pt idx="2">
                  <c:v>54.093418194861798</c:v>
                </c:pt>
                <c:pt idx="3">
                  <c:v>53.161010969086085</c:v>
                </c:pt>
                <c:pt idx="4">
                  <c:v>50.924567876383406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52-4A1D-9FBA-8B95785671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99505488"/>
        <c:axId val="1399500208"/>
      </c:lineChart>
      <c:catAx>
        <c:axId val="139950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500208"/>
        <c:crosses val="autoZero"/>
        <c:auto val="1"/>
        <c:lblAlgn val="ctr"/>
        <c:lblOffset val="100"/>
        <c:noMultiLvlLbl val="0"/>
      </c:catAx>
      <c:valAx>
        <c:axId val="139950020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5054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48868015092786E-2"/>
          <c:y val="0.71524542246377631"/>
          <c:w val="0.88451895275762993"/>
          <c:h val="0.25158055497266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99CC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29%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62 %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400" b="1" i="0" u="none" strike="noStrike" kern="1200" cap="none" spc="0" normalizeH="0" baseline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assets/</a:t>
            </a:r>
            <a:r>
              <a:rPr lang="en-GB" sz="1400" b="1" i="0" u="none" strike="noStrike" kern="1200" cap="none" spc="0" normalizeH="0" baseline="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400" b="1" i="0" u="none" strike="noStrike" kern="1200" cap="none" spc="0" normalizeH="0" baseline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400" b="1" i="0" u="none" strike="noStrike" kern="1200" cap="none" spc="0" normalizeH="0" baseline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 sz="1000"/>
            </a:pPr>
            <a:r>
              <a:rPr lang="en-US" sz="1400" b="1" i="0" u="none" strike="noStrike" kern="1200" cap="none" spc="0" normalizeH="0" baseline="0" dirty="0">
                <a:solidFill>
                  <a:srgbClr val="002060"/>
                </a:solidFill>
              </a:rPr>
              <a:t>Loans/Assets</a:t>
            </a:r>
          </a:p>
        </c:rich>
      </c:tx>
      <c:layout>
        <c:manualLayout>
          <c:xMode val="edge"/>
          <c:yMode val="edge"/>
          <c:x val="0.65072037941873562"/>
          <c:y val="3.4007503072725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406878543484275"/>
          <c:w val="0.97075823254133564"/>
          <c:h val="0.653229048757731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0.61923241420952002</c:v>
                </c:pt>
                <c:pt idx="1">
                  <c:v>0.62810410215155632</c:v>
                </c:pt>
                <c:pt idx="2">
                  <c:v>0.62638606570347022</c:v>
                </c:pt>
                <c:pt idx="3">
                  <c:v>0.61749201686505761</c:v>
                </c:pt>
                <c:pt idx="4">
                  <c:v>0.62011330229282535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7-4986-AB63-F775B2897804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24-43C5-8C8F-6A68594BD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Sheet1!$B$9:$F$9</c:f>
              <c:numCache>
                <c:formatCode>0%</c:formatCode>
                <c:ptCount val="5"/>
                <c:pt idx="0">
                  <c:v>0.30109999999999998</c:v>
                </c:pt>
                <c:pt idx="1">
                  <c:v>0.28770000000000001</c:v>
                </c:pt>
                <c:pt idx="2">
                  <c:v>0.28820000000000001</c:v>
                </c:pt>
                <c:pt idx="3">
                  <c:v>0.3004</c:v>
                </c:pt>
                <c:pt idx="4">
                  <c:v>0.3004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7-4986-AB63-F775B2897804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Sheet1!$B$7:$F$7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1D7-4986-AB63-F775B28978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100"/>
        <c:axId val="1734104063"/>
        <c:axId val="1734113183"/>
      </c:barChart>
      <c:catAx>
        <c:axId val="1734104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113183"/>
        <c:crosses val="autoZero"/>
        <c:auto val="1"/>
        <c:lblAlgn val="ctr"/>
        <c:lblOffset val="100"/>
        <c:noMultiLvlLbl val="0"/>
      </c:catAx>
      <c:valAx>
        <c:axId val="17341131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341040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solidFill>
                  <a:srgbClr val="002060"/>
                </a:solidFill>
              </a:rPr>
              <a:t>Liquidity Coverage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LCR RN Маkedonija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Sheet1!$B$1:$F$1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xVal>
          <c:yVal>
            <c:numRef>
              <c:f>Sheet1!$B$2:$F$2</c:f>
              <c:numCache>
                <c:formatCode>_(* #,##0.00_);_(* \(#,##0.00\);_(* "-"??_);_(@_)</c:formatCode>
                <c:ptCount val="5"/>
                <c:pt idx="0">
                  <c:v>255.20035457308435</c:v>
                </c:pt>
                <c:pt idx="1">
                  <c:v>247.40571575796571</c:v>
                </c:pt>
                <c:pt idx="2">
                  <c:v>258.88942901157913</c:v>
                </c:pt>
                <c:pt idx="3">
                  <c:v>273.76751101924151</c:v>
                </c:pt>
                <c:pt idx="4" formatCode="#,##0.0">
                  <c:v>269.52917444269002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B3-4FDC-8350-63560A3421A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LCR ЕU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2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Sheet1!$B$1:$F$1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xVal>
          <c:yVal>
            <c:numRef>
              <c:f>Sheet1!$B$3:$F$3</c:f>
              <c:numCache>
                <c:formatCode>_(* #,##0.00_);_(* \(#,##0.00\);_(* "-"??_);_(@_)</c:formatCode>
                <c:ptCount val="5"/>
                <c:pt idx="0">
                  <c:v>167.39</c:v>
                </c:pt>
                <c:pt idx="1">
                  <c:v>164.32</c:v>
                </c:pt>
                <c:pt idx="2">
                  <c:v>161.99</c:v>
                </c:pt>
                <c:pt idx="3">
                  <c:v>161.46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B3-4FDC-8350-63560A3421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2103452447"/>
        <c:axId val="2103449567"/>
      </c:scatterChart>
      <c:valAx>
        <c:axId val="21034524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103449567"/>
        <c:crosses val="autoZero"/>
        <c:crossBetween val="midCat"/>
      </c:valAx>
      <c:valAx>
        <c:axId val="2103449567"/>
        <c:scaling>
          <c:orientation val="minMax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.00_);_(* \(#,##0.00\);_(* &quot;-&quot;??_);_(@_)" sourceLinked="1"/>
        <c:majorTickMark val="none"/>
        <c:minorTickMark val="none"/>
        <c:tickLblPos val="nextTo"/>
        <c:crossAx val="2103452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Liquidity Coverage Ratio</a:t>
            </a:r>
          </a:p>
          <a:p>
            <a:pPr algn="r">
              <a:defRPr sz="1100"/>
            </a:pPr>
            <a:r>
              <a:rPr lang="mk-MK" sz="1100" b="0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</a:t>
            </a:r>
            <a:r>
              <a:rPr lang="en-GB" sz="1100" b="0" i="1" u="none" strike="noStrike" kern="1200" cap="none" spc="0" normalizeH="0" baseline="0" dirty="0">
                <a:solidFill>
                  <a:srgbClr val="002060"/>
                </a:solidFill>
                <a:effectLst/>
              </a:rPr>
              <a:t>Methodology for calculation of LCR is in accordance with requirements of Basel III accord</a:t>
            </a:r>
            <a:r>
              <a:rPr lang="mk-MK" sz="1100" b="0" i="1" u="none" strike="noStrike" kern="1200" cap="none" spc="0" normalizeH="0" baseline="0" dirty="0">
                <a:solidFill>
                  <a:srgbClr val="002060"/>
                </a:solidFill>
                <a:effectLst/>
              </a:rPr>
              <a:t>)</a:t>
            </a:r>
            <a:endParaRPr lang="en-US" sz="800" b="0" i="0" u="none" strike="noStrike" kern="1200" cap="none" spc="0" normalizeH="0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85277777777777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Liquid assets /to total short-term liabilities (contractual maturity)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Sheet3!$C$3:$G$3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Sheet3!$C$4:$G$4</c:f>
              <c:numCache>
                <c:formatCode>0.0%</c:formatCode>
                <c:ptCount val="5"/>
                <c:pt idx="0">
                  <c:v>0.48199999999999998</c:v>
                </c:pt>
                <c:pt idx="1">
                  <c:v>0.45700000000000002</c:v>
                </c:pt>
                <c:pt idx="2">
                  <c:v>0.46</c:v>
                </c:pt>
                <c:pt idx="3">
                  <c:v>0.47670000000000001</c:v>
                </c:pt>
                <c:pt idx="4">
                  <c:v>0.47299999999999998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46-4A2D-8D7B-E81CB1E026B4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Liquid assets /to deposites from households</c:v>
                </c:pt>
              </c:strCache>
            </c:strRef>
          </c:tx>
          <c:spPr>
            <a:ln w="22225" cap="rnd">
              <a:solidFill>
                <a:srgbClr val="BDBDBD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Sheet3!$C$3:$G$3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Sheet3!$C$5:$G$5</c:f>
              <c:numCache>
                <c:formatCode>0.0%</c:formatCode>
                <c:ptCount val="5"/>
                <c:pt idx="0">
                  <c:v>0.61199999999999999</c:v>
                </c:pt>
                <c:pt idx="1">
                  <c:v>0.57699999999999996</c:v>
                </c:pt>
                <c:pt idx="2">
                  <c:v>0.58099999999999996</c:v>
                </c:pt>
                <c:pt idx="3">
                  <c:v>0.61099999999999999</c:v>
                </c:pt>
                <c:pt idx="4">
                  <c:v>0.57899999999999996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46-4A2D-8D7B-E81CB1E026B4}"/>
            </c:ext>
          </c:extLst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Loans/Deposites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Sheet3!$C$3:$G$3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Sheet3!$C$6:$G$6</c:f>
              <c:numCache>
                <c:formatCode>0.0%</c:formatCode>
                <c:ptCount val="5"/>
                <c:pt idx="0">
                  <c:v>0.86609192874422691</c:v>
                </c:pt>
                <c:pt idx="1">
                  <c:v>0.88764032613824662</c:v>
                </c:pt>
                <c:pt idx="2">
                  <c:v>0.87668945896853301</c:v>
                </c:pt>
                <c:pt idx="3">
                  <c:v>0.85538561204968067</c:v>
                </c:pt>
                <c:pt idx="4">
                  <c:v>0.85512586298313198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46-4A2D-8D7B-E81CB1E026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66111840"/>
        <c:axId val="1366126720"/>
      </c:lineChart>
      <c:catAx>
        <c:axId val="13661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126720"/>
        <c:crosses val="autoZero"/>
        <c:auto val="1"/>
        <c:lblAlgn val="ctr"/>
        <c:lblOffset val="100"/>
        <c:noMultiLvlLbl val="0"/>
      </c:catAx>
      <c:valAx>
        <c:axId val="13661267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6611184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1197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</a:rPr>
              <a:t>and </a:t>
            </a: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3200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anking system of the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epublic of North Macedonia 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March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3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1, 202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317391"/>
            <a:ext cx="7295681" cy="1335331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rmAutofit fontScale="92500" lnSpcReduction="20000"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200" dirty="0">
                <a:solidFill>
                  <a:srgbClr val="002060"/>
                </a:solidFill>
              </a:rPr>
              <a:t> measured by </a:t>
            </a:r>
            <a:r>
              <a:rPr lang="en-GB" sz="1200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  <a:defRPr sz="11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2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2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b="1" i="0" baseline="0" dirty="0">
                <a:solidFill>
                  <a:srgbClr val="002060"/>
                </a:solidFill>
                <a:effectLst/>
              </a:rPr>
              <a:t>2.23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GB" sz="1200" dirty="0">
                <a:solidFill>
                  <a:srgbClr val="002060"/>
                </a:solidFill>
              </a:rPr>
              <a:t>increased </a:t>
            </a:r>
            <a:r>
              <a:rPr lang="en-US" sz="1200" dirty="0">
                <a:solidFill>
                  <a:srgbClr val="002060"/>
                </a:solidFill>
              </a:rPr>
              <a:t>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0.58 pp</a:t>
            </a:r>
            <a:r>
              <a:rPr lang="en-US" sz="1200" dirty="0">
                <a:solidFill>
                  <a:srgbClr val="002060"/>
                </a:solidFill>
              </a:rPr>
              <a:t> annual</a:t>
            </a:r>
            <a:r>
              <a:rPr lang="en-GB" sz="1200" dirty="0">
                <a:solidFill>
                  <a:srgbClr val="002060"/>
                </a:solidFill>
              </a:rPr>
              <a:t>, or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0.76 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2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200" b="1" dirty="0">
                <a:solidFill>
                  <a:srgbClr val="002060"/>
                </a:solidFill>
              </a:rPr>
              <a:t>(ROAE)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</a:t>
            </a:r>
            <a:r>
              <a:rPr lang="en-GB" sz="1200" dirty="0">
                <a:solidFill>
                  <a:srgbClr val="002060"/>
                </a:solidFill>
              </a:rPr>
              <a:t>7.58%</a:t>
            </a:r>
            <a:r>
              <a:rPr lang="mk-MK" sz="1200" dirty="0">
                <a:solidFill>
                  <a:srgbClr val="002060"/>
                </a:solidFill>
              </a:rPr>
              <a:t>, </a:t>
            </a:r>
            <a:r>
              <a:rPr lang="en-GB" sz="1200" dirty="0">
                <a:solidFill>
                  <a:srgbClr val="002060"/>
                </a:solidFill>
              </a:rPr>
              <a:t>increased </a:t>
            </a:r>
            <a:r>
              <a:rPr lang="en-US" sz="1200" dirty="0">
                <a:solidFill>
                  <a:srgbClr val="002060"/>
                </a:solidFill>
              </a:rPr>
              <a:t>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3.62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 </a:t>
            </a:r>
            <a:r>
              <a:rPr lang="en-GB" sz="1200" dirty="0">
                <a:solidFill>
                  <a:srgbClr val="002060"/>
                </a:solidFill>
              </a:rPr>
              <a:t>or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5.34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mk-MK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i="0" u="none" strike="noStrike" dirty="0">
                <a:solidFill>
                  <a:srgbClr val="002060"/>
                </a:solidFill>
                <a:effectLst/>
                <a:latin typeface="+mn-lt"/>
              </a:rPr>
              <a:t>43.21% of total income cover </a:t>
            </a:r>
            <a:r>
              <a:rPr lang="en-GB" sz="1200" dirty="0">
                <a:solidFill>
                  <a:srgbClr val="002060"/>
                </a:solidFill>
              </a:rPr>
              <a:t>operating costs of the Banks </a:t>
            </a:r>
            <a:endParaRPr lang="mk-MK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2060"/>
                </a:solidFill>
              </a:rPr>
              <a:t>70.39%</a:t>
            </a:r>
            <a:r>
              <a:rPr lang="en-US" sz="1200" dirty="0">
                <a:solidFill>
                  <a:srgbClr val="002060"/>
                </a:solidFill>
              </a:rPr>
              <a:t> of total income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is net interest income</a:t>
            </a:r>
            <a:endParaRPr lang="mk-MK" sz="12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</a:t>
            </a:r>
            <a:endParaRPr lang="en-GB" sz="13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33167"/>
              </p:ext>
            </p:extLst>
          </p:nvPr>
        </p:nvGraphicFramePr>
        <p:xfrm>
          <a:off x="225083" y="4869180"/>
          <a:ext cx="7269070" cy="1743648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-7.22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-4.59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total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420CA02-26A4-1692-4BE4-691418B44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01209"/>
              </p:ext>
            </p:extLst>
          </p:nvPr>
        </p:nvGraphicFramePr>
        <p:xfrm>
          <a:off x="164262" y="799689"/>
          <a:ext cx="3652364" cy="231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42227A0-D172-5830-3009-E74F459E3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11450"/>
              </p:ext>
            </p:extLst>
          </p:nvPr>
        </p:nvGraphicFramePr>
        <p:xfrm>
          <a:off x="3921218" y="799689"/>
          <a:ext cx="3473700" cy="231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6EFEAF-AC96-01D0-DF3F-E9737236B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12420"/>
              </p:ext>
            </p:extLst>
          </p:nvPr>
        </p:nvGraphicFramePr>
        <p:xfrm>
          <a:off x="7598745" y="79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961A183-5641-B863-496D-33813B478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028698"/>
              </p:ext>
            </p:extLst>
          </p:nvPr>
        </p:nvGraphicFramePr>
        <p:xfrm>
          <a:off x="7598745" y="3869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984" y="641811"/>
            <a:ext cx="7730987" cy="2886813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5831059" y="5687199"/>
            <a:ext cx="6098344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The credit rating of the state:</a:t>
            </a:r>
            <a:r>
              <a:rPr lang="mk-MK" sz="1400" dirty="0">
                <a:solidFill>
                  <a:srgbClr val="002060"/>
                </a:solidFill>
              </a:rPr>
              <a:t>  </a:t>
            </a: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‘BB+' Ratings Affirmed; Outlook Stable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Fitch Ratings, Credit rating agency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 Source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GB" sz="1100" b="1" dirty="0">
                <a:solidFill>
                  <a:srgbClr val="002060"/>
                </a:solidFill>
              </a:rPr>
              <a:t>www.fitchratings.com </a:t>
            </a:r>
            <a:endParaRPr lang="mk-MK" sz="1100" b="1" dirty="0">
              <a:solidFill>
                <a:srgbClr val="002060"/>
              </a:solidFill>
            </a:endParaRP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Rating Report│ April 15, 2023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641812"/>
            <a:ext cx="4257683" cy="6252948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100" b="1" dirty="0">
                <a:solidFill>
                  <a:srgbClr val="002060"/>
                </a:solidFill>
              </a:rPr>
              <a:t>Credit rating of the state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u="none" strike="noStrike" dirty="0">
                <a:solidFill>
                  <a:srgbClr val="002060"/>
                </a:solidFill>
                <a:effectLst/>
              </a:rPr>
              <a:t>BB + outlook Stabile, Standard &amp; Poor’s confirmed the implementation of good policies, the stabile banking system and domestic currency and increased foreign reserves</a:t>
            </a:r>
          </a:p>
          <a:p>
            <a:pPr algn="just"/>
            <a:endParaRPr lang="mk-MK" sz="1100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i="0" dirty="0">
                <a:solidFill>
                  <a:srgbClr val="002060"/>
                </a:solidFill>
                <a:effectLst/>
              </a:rPr>
              <a:t>100.1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</a:t>
            </a:r>
            <a:r>
              <a:rPr lang="en-US" sz="1100" dirty="0">
                <a:solidFill>
                  <a:srgbClr val="002060"/>
                </a:solidFill>
              </a:rPr>
              <a:t>170 12</a:t>
            </a:r>
            <a:r>
              <a:rPr lang="mk-MK" sz="1100" dirty="0">
                <a:solidFill>
                  <a:srgbClr val="002060"/>
                </a:solidFill>
              </a:rPr>
              <a:t>1</a:t>
            </a:r>
            <a:r>
              <a:rPr lang="en-US" sz="1100" dirty="0">
                <a:solidFill>
                  <a:srgbClr val="002060"/>
                </a:solidFill>
              </a:rPr>
              <a:t> Mio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MKD, increased</a:t>
            </a:r>
            <a:r>
              <a:rPr lang="ru-RU" sz="1100" dirty="0">
                <a:solidFill>
                  <a:srgbClr val="002060"/>
                </a:solidFill>
              </a:rPr>
              <a:t> 2</a:t>
            </a:r>
            <a:r>
              <a:rPr lang="en-GB" sz="1100" dirty="0">
                <a:solidFill>
                  <a:srgbClr val="002060"/>
                </a:solidFill>
              </a:rPr>
              <a:t>.9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GB" sz="1100" dirty="0">
                <a:solidFill>
                  <a:srgbClr val="002060"/>
                </a:solidFill>
              </a:rPr>
              <a:t> annual</a:t>
            </a:r>
            <a:r>
              <a:rPr lang="en-US" sz="1100" dirty="0">
                <a:solidFill>
                  <a:srgbClr val="002060"/>
                </a:solidFill>
              </a:rPr>
              <a:t>,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</a:t>
            </a:r>
            <a:r>
              <a:rPr lang="en-US" sz="1100" dirty="0">
                <a:solidFill>
                  <a:srgbClr val="002060"/>
                </a:solidFill>
              </a:rPr>
              <a:t>131 114 Mio </a:t>
            </a:r>
            <a:r>
              <a:rPr lang="en-GB" sz="1100" dirty="0">
                <a:solidFill>
                  <a:srgbClr val="002060"/>
                </a:solidFill>
              </a:rPr>
              <a:t>MKD, increased </a:t>
            </a:r>
            <a:r>
              <a:rPr lang="en-US" sz="1100" dirty="0">
                <a:solidFill>
                  <a:srgbClr val="002060"/>
                </a:solidFill>
              </a:rPr>
              <a:t>9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GB" sz="1100" dirty="0">
                <a:solidFill>
                  <a:srgbClr val="002060"/>
                </a:solidFill>
              </a:rPr>
              <a:t>6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annual,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2.1%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16.1%</a:t>
            </a:r>
            <a:r>
              <a:rPr lang="mk-MK" sz="1100" dirty="0">
                <a:solidFill>
                  <a:srgbClr val="002060"/>
                </a:solidFill>
              </a:rPr>
              <a:t> (</a:t>
            </a:r>
            <a:r>
              <a:rPr lang="en-GB" sz="1100" dirty="0">
                <a:solidFill>
                  <a:srgbClr val="002060"/>
                </a:solidFill>
              </a:rPr>
              <a:t>last change 11.3% 31.5.2023)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100" u="none" strike="noStrike" dirty="0">
                <a:solidFill>
                  <a:srgbClr val="002060"/>
                </a:solidFill>
                <a:effectLst/>
                <a:latin typeface="+mn-lt"/>
              </a:rPr>
              <a:t>4.159,2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Mio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EUR </a:t>
            </a:r>
            <a:endParaRPr lang="ru-RU" sz="1100" dirty="0">
              <a:solidFill>
                <a:srgbClr val="002060"/>
              </a:solidFill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4.75%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</a:rPr>
              <a:t>*</a:t>
            </a:r>
            <a:r>
              <a:rPr lang="en-GB" sz="1100" dirty="0">
                <a:solidFill>
                  <a:srgbClr val="002060"/>
                </a:solidFill>
              </a:rPr>
              <a:t>6</a:t>
            </a:r>
            <a:r>
              <a:rPr lang="ru-RU" sz="1100" dirty="0">
                <a:solidFill>
                  <a:srgbClr val="002060"/>
                </a:solidFill>
              </a:rPr>
              <a:t>% (</a:t>
            </a:r>
            <a:r>
              <a:rPr lang="en-GB" sz="1100" dirty="0">
                <a:solidFill>
                  <a:srgbClr val="002060"/>
                </a:solidFill>
              </a:rPr>
              <a:t>last change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21.6</a:t>
            </a:r>
            <a:r>
              <a:rPr lang="ru-RU" sz="1100" dirty="0">
                <a:solidFill>
                  <a:srgbClr val="002060"/>
                </a:solidFill>
              </a:rPr>
              <a:t>.2023 )</a:t>
            </a:r>
          </a:p>
          <a:p>
            <a:pPr algn="just"/>
            <a:endParaRPr lang="en-GB" sz="1100" dirty="0">
              <a:solidFill>
                <a:srgbClr val="002060"/>
              </a:solidFill>
            </a:endParaRPr>
          </a:p>
          <a:p>
            <a:pPr algn="just"/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14,4% (31.12.2022)</a:t>
            </a:r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67024"/>
              </p:ext>
            </p:extLst>
          </p:nvPr>
        </p:nvGraphicFramePr>
        <p:xfrm>
          <a:off x="4558748" y="782946"/>
          <a:ext cx="7545993" cy="264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7135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666765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978867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822817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780409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</a:tblGrid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1Q 2023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1,4 %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-0,3%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87638743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-9.7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26.9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-9.9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19,9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9.6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Bal.(Mio EUR)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-366.4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-772,4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122,5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901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(Mio EUR)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8.536,1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10.855,8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11,079.82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(Mio EUR)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3.359,87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(</a:t>
                      </a: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Mio EUR)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670,2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113,7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Unemployment(%) 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61,49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724075-E2CE-A3E7-1480-4DC3C09D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74937"/>
              </p:ext>
            </p:extLst>
          </p:nvPr>
        </p:nvGraphicFramePr>
        <p:xfrm>
          <a:off x="4427984" y="3570141"/>
          <a:ext cx="7676755" cy="213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548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GB" sz="1000" dirty="0">
                <a:solidFill>
                  <a:srgbClr val="002060"/>
                </a:solidFill>
              </a:rPr>
              <a:t>01</a:t>
            </a:r>
            <a:r>
              <a:rPr lang="mk-MK" sz="1000" dirty="0">
                <a:solidFill>
                  <a:srgbClr val="002060"/>
                </a:solidFill>
              </a:rPr>
              <a:t>1 </a:t>
            </a:r>
            <a:r>
              <a:rPr lang="en-GB" sz="1000" dirty="0" err="1">
                <a:solidFill>
                  <a:srgbClr val="002060"/>
                </a:solidFill>
              </a:rPr>
              <a:t>Mio.Den</a:t>
            </a:r>
            <a:r>
              <a:rPr lang="en-GB" sz="1000" dirty="0">
                <a:solidFill>
                  <a:srgbClr val="002060"/>
                </a:solidFill>
              </a:rPr>
              <a:t>.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mk-MK" sz="1000" dirty="0">
                <a:solidFill>
                  <a:srgbClr val="002060"/>
                </a:solidFill>
              </a:rPr>
              <a:t>85.440</a:t>
            </a:r>
            <a:r>
              <a:rPr lang="en-US" sz="1000" dirty="0">
                <a:solidFill>
                  <a:srgbClr val="002060"/>
                </a:solidFill>
              </a:rPr>
              <a:t> 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</a:t>
            </a:r>
            <a:r>
              <a:rPr lang="mk-MK" sz="1000" dirty="0">
                <a:solidFill>
                  <a:srgbClr val="002060"/>
                </a:solidFill>
              </a:rPr>
              <a:t>3%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42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GB" sz="1000" dirty="0">
                <a:solidFill>
                  <a:srgbClr val="002060"/>
                </a:solidFill>
              </a:rPr>
              <a:t>439 </a:t>
            </a:r>
            <a:r>
              <a:rPr lang="en-US" sz="1000" dirty="0" err="1">
                <a:solidFill>
                  <a:srgbClr val="002060"/>
                </a:solidFill>
              </a:rPr>
              <a:t>Mio.Den</a:t>
            </a:r>
            <a:r>
              <a:rPr lang="en-US" sz="1000" dirty="0">
                <a:solidFill>
                  <a:srgbClr val="002060"/>
                </a:solidFill>
              </a:rPr>
              <a:t>.) 6%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7,72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6</a:t>
            </a:r>
            <a:r>
              <a:rPr lang="en-GB" sz="1000" dirty="0">
                <a:solidFill>
                  <a:srgbClr val="002060"/>
                </a:solidFill>
              </a:rPr>
              <a:t>75.891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6.3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(-1.2%)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by 7.8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(-0.8%)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14.8 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4.3%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6.4 %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(-0.8</a:t>
            </a:r>
            <a:r>
              <a:rPr lang="en-US" sz="1000" dirty="0">
                <a:solidFill>
                  <a:srgbClr val="002060"/>
                </a:solidFill>
              </a:rPr>
              <a:t>%)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82,1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</a:t>
            </a:r>
            <a:r>
              <a:rPr lang="mk-MK" sz="1000" dirty="0">
                <a:solidFill>
                  <a:srgbClr val="002060"/>
                </a:solidFill>
              </a:rPr>
              <a:t>59,6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</a:t>
            </a:r>
            <a:r>
              <a:rPr lang="mk-MK" sz="1000" dirty="0">
                <a:solidFill>
                  <a:srgbClr val="002060"/>
                </a:solidFill>
              </a:rPr>
              <a:t>0,9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05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6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r>
              <a:rPr lang="en-GB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57011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250590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13030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393,812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454,700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41843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CAA763-FAB1-4006-EC94-48238ACF4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869165"/>
              </p:ext>
            </p:extLst>
          </p:nvPr>
        </p:nvGraphicFramePr>
        <p:xfrm>
          <a:off x="161022" y="2651848"/>
          <a:ext cx="4018306" cy="16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41672C-F375-DDD6-BBEA-96F8A91BA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103290"/>
              </p:ext>
            </p:extLst>
          </p:nvPr>
        </p:nvGraphicFramePr>
        <p:xfrm>
          <a:off x="4090028" y="2754476"/>
          <a:ext cx="4092475" cy="159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2AF9535-BA32-45F8-F0DF-7ADD6342A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65002"/>
              </p:ext>
            </p:extLst>
          </p:nvPr>
        </p:nvGraphicFramePr>
        <p:xfrm>
          <a:off x="8041100" y="4391882"/>
          <a:ext cx="4045902" cy="229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790351"/>
            <a:ext cx="6659222" cy="298235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29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en-GB" sz="1100" dirty="0">
                <a:solidFill>
                  <a:schemeClr val="bg1"/>
                </a:solidFill>
              </a:rPr>
              <a:t>, 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2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8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269,5</a:t>
            </a:r>
            <a:r>
              <a:rPr lang="ru-RU" sz="1100" dirty="0">
                <a:solidFill>
                  <a:schemeClr val="bg1"/>
                </a:solidFill>
              </a:rPr>
              <a:t> %,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29%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47</a:t>
            </a:r>
            <a:r>
              <a:rPr lang="mk-MK" sz="110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,3</a:t>
            </a:r>
            <a:r>
              <a:rPr lang="en-GB" sz="11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en-GB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57,9%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Loans/Deposits’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sub.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Source</a:t>
            </a:r>
            <a:r>
              <a:rPr lang="en-US" sz="1100" dirty="0">
                <a:solidFill>
                  <a:srgbClr val="002060"/>
                </a:solidFill>
              </a:rPr>
              <a:t>:</a:t>
            </a:r>
            <a:r>
              <a:rPr lang="en-GB" sz="1100" dirty="0">
                <a:solidFill>
                  <a:srgbClr val="002060"/>
                </a:solidFill>
              </a:rPr>
              <a:t> NBRM, REPORT ON RISKS IN THE BANKING SYSTEM OF THE REPUBLIC OF MACEDONIA 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Indicators on the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banking system 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i="1" dirty="0">
                <a:solidFill>
                  <a:srgbClr val="00B0F0"/>
                </a:solidFill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751084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DBD514-A2BF-CAB2-BA94-23280AC70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078758"/>
              </p:ext>
            </p:extLst>
          </p:nvPr>
        </p:nvGraphicFramePr>
        <p:xfrm>
          <a:off x="7092403" y="4243871"/>
          <a:ext cx="4777413" cy="261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801C6D-DDFF-4918-7413-E6B314F89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601408"/>
              </p:ext>
            </p:extLst>
          </p:nvPr>
        </p:nvGraphicFramePr>
        <p:xfrm>
          <a:off x="3070415" y="730297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F41A2E-C622-CC15-856B-8D0EB9FCB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459786"/>
              </p:ext>
            </p:extLst>
          </p:nvPr>
        </p:nvGraphicFramePr>
        <p:xfrm>
          <a:off x="7032814" y="712480"/>
          <a:ext cx="4837002" cy="307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419.129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6</a:t>
            </a:r>
            <a:r>
              <a:rPr lang="mk-MK" sz="1100" b="1" dirty="0">
                <a:solidFill>
                  <a:schemeClr val="bg1"/>
                </a:solidFill>
              </a:rPr>
              <a:t>,</a:t>
            </a:r>
            <a:r>
              <a:rPr lang="en-GB" sz="1100" b="1" dirty="0">
                <a:solidFill>
                  <a:schemeClr val="bg1"/>
                </a:solidFill>
              </a:rPr>
              <a:t>13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0.89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.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3.95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0,38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11</a:t>
            </a:r>
            <a:r>
              <a:rPr lang="mk-MK" sz="1100" b="1" dirty="0">
                <a:solidFill>
                  <a:schemeClr val="bg1"/>
                </a:solidFill>
              </a:rPr>
              <a:t>,</a:t>
            </a:r>
            <a:r>
              <a:rPr lang="en-GB" sz="1100" b="1" dirty="0">
                <a:solidFill>
                  <a:schemeClr val="bg1"/>
                </a:solidFill>
              </a:rPr>
              <a:t>14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2.02</a:t>
            </a:r>
            <a:r>
              <a:rPr lang="mk-MK" sz="1100" b="1" dirty="0">
                <a:solidFill>
                  <a:schemeClr val="bg1"/>
                </a:solidFill>
              </a:rPr>
              <a:t>% 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52.78%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bg1"/>
                </a:solidFill>
              </a:rPr>
              <a:t>       (-1.59</a:t>
            </a:r>
            <a:r>
              <a:rPr lang="ru-RU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1.115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6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57048"/>
              </p:ext>
            </p:extLst>
          </p:nvPr>
        </p:nvGraphicFramePr>
        <p:xfrm>
          <a:off x="6257127" y="3748134"/>
          <a:ext cx="5838742" cy="2663675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0498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39413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-6.29%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-17.16%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-14.76%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55571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56182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721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975C83-3F1E-E8DE-F098-BCA6ED544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482401"/>
              </p:ext>
            </p:extLst>
          </p:nvPr>
        </p:nvGraphicFramePr>
        <p:xfrm>
          <a:off x="175407" y="990344"/>
          <a:ext cx="4322986" cy="241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6B1052-3958-DF47-5415-1AA53BC5C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34779"/>
              </p:ext>
            </p:extLst>
          </p:nvPr>
        </p:nvGraphicFramePr>
        <p:xfrm>
          <a:off x="7294993" y="7581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C30EFC-8D18-BEDA-9DDD-9C48F2D4D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36032"/>
              </p:ext>
            </p:extLst>
          </p:nvPr>
        </p:nvGraphicFramePr>
        <p:xfrm>
          <a:off x="307185" y="4169848"/>
          <a:ext cx="11276438" cy="2270085"/>
        </p:xfrm>
        <a:graphic>
          <a:graphicData uri="http://schemas.openxmlformats.org/drawingml/2006/table">
            <a:tbl>
              <a:tblPr/>
              <a:tblGrid>
                <a:gridCol w="2714225">
                  <a:extLst>
                    <a:ext uri="{9D8B030D-6E8A-4147-A177-3AD203B41FA5}">
                      <a16:colId xmlns:a16="http://schemas.microsoft.com/office/drawing/2014/main" val="4047326071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3905831523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421964868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1716448367"/>
                    </a:ext>
                  </a:extLst>
                </a:gridCol>
                <a:gridCol w="977705">
                  <a:extLst>
                    <a:ext uri="{9D8B030D-6E8A-4147-A177-3AD203B41FA5}">
                      <a16:colId xmlns:a16="http://schemas.microsoft.com/office/drawing/2014/main" val="1997160856"/>
                    </a:ext>
                  </a:extLst>
                </a:gridCol>
                <a:gridCol w="1094446">
                  <a:extLst>
                    <a:ext uri="{9D8B030D-6E8A-4147-A177-3AD203B41FA5}">
                      <a16:colId xmlns:a16="http://schemas.microsoft.com/office/drawing/2014/main" val="2190356270"/>
                    </a:ext>
                  </a:extLst>
                </a:gridCol>
                <a:gridCol w="890149">
                  <a:extLst>
                    <a:ext uri="{9D8B030D-6E8A-4147-A177-3AD203B41FA5}">
                      <a16:colId xmlns:a16="http://schemas.microsoft.com/office/drawing/2014/main" val="813263480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2678697128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1698565782"/>
                    </a:ext>
                  </a:extLst>
                </a:gridCol>
              </a:tblGrid>
              <a:tr h="352709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900" b="1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3306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60,906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60,170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5848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40,039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39,717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81834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11,660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14,018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33.74%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06122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75,540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76,939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03255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Transport and storage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17,733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18,338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18,933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39918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45,706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45,083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44,099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45.495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40993"/>
                  </a:ext>
                </a:extLst>
              </a:tr>
              <a:tr h="331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251,584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254,265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255,249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266,516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264,049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8443"/>
                  </a:ext>
                </a:extLst>
              </a:tr>
            </a:tbl>
          </a:graphicData>
        </a:graphic>
      </p:graphicFrame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989" y="787836"/>
            <a:ext cx="6068333" cy="3280582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4.95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(-0.93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Trade 30%</a:t>
            </a:r>
            <a:r>
              <a:rPr lang="en-US" sz="1200" b="1" dirty="0">
                <a:solidFill>
                  <a:schemeClr val="bg1"/>
                </a:solidFill>
              </a:rPr>
              <a:t>, increased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4.37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annual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or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(-2.87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ru-RU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bg1"/>
                </a:solidFill>
              </a:rPr>
              <a:t>Industry 2</a:t>
            </a:r>
            <a:r>
              <a:rPr lang="en-GB" sz="1200" b="1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%, increased by </a:t>
            </a:r>
            <a:r>
              <a:rPr lang="en-GB" sz="1200" b="1" dirty="0">
                <a:solidFill>
                  <a:schemeClr val="bg1"/>
                </a:solidFill>
              </a:rPr>
              <a:t>3.5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dirty="0">
                <a:solidFill>
                  <a:schemeClr val="bg1"/>
                </a:solidFill>
              </a:rPr>
              <a:t> annual or(-1.71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Construction 1</a:t>
            </a:r>
            <a:r>
              <a:rPr lang="mk-MK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bg1"/>
                </a:solidFill>
              </a:rPr>
              <a:t>reduced</a:t>
            </a:r>
            <a:r>
              <a:rPr lang="en-US" sz="1200" b="1" dirty="0">
                <a:solidFill>
                  <a:schemeClr val="bg1"/>
                </a:solidFill>
              </a:rPr>
              <a:t>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endParaRPr lang="en-GB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</a:rPr>
              <a:t>      (-0.20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  <a:r>
              <a:rPr lang="en-US" sz="1200" b="1" dirty="0">
                <a:solidFill>
                  <a:schemeClr val="bg1"/>
                </a:solidFill>
              </a:rPr>
              <a:t> annual, (-0.28)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200" b="1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</a:t>
            </a:r>
            <a:r>
              <a:rPr lang="en-GB" sz="1100" dirty="0">
                <a:solidFill>
                  <a:srgbClr val="00FF00"/>
                </a:solidFill>
              </a:rPr>
              <a:t>4.600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en-GB" sz="1100" dirty="0">
                <a:solidFill>
                  <a:srgbClr val="00FF00"/>
                </a:solidFill>
              </a:rPr>
              <a:t> 6.9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174871" y="394085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8F5FE1-23DE-0EBF-7366-DDCADA447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25502"/>
              </p:ext>
            </p:extLst>
          </p:nvPr>
        </p:nvGraphicFramePr>
        <p:xfrm>
          <a:off x="-883419" y="6472613"/>
          <a:ext cx="12320045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5787">
                  <a:extLst>
                    <a:ext uri="{9D8B030D-6E8A-4147-A177-3AD203B41FA5}">
                      <a16:colId xmlns:a16="http://schemas.microsoft.com/office/drawing/2014/main" val="1463946114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2556667568"/>
                    </a:ext>
                  </a:extLst>
                </a:gridCol>
                <a:gridCol w="960660">
                  <a:extLst>
                    <a:ext uri="{9D8B030D-6E8A-4147-A177-3AD203B41FA5}">
                      <a16:colId xmlns:a16="http://schemas.microsoft.com/office/drawing/2014/main" val="3555114726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143177484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1724459352"/>
                    </a:ext>
                  </a:extLst>
                </a:gridCol>
                <a:gridCol w="1264027">
                  <a:extLst>
                    <a:ext uri="{9D8B030D-6E8A-4147-A177-3AD203B41FA5}">
                      <a16:colId xmlns:a16="http://schemas.microsoft.com/office/drawing/2014/main" val="1191723363"/>
                    </a:ext>
                  </a:extLst>
                </a:gridCol>
                <a:gridCol w="808976">
                  <a:extLst>
                    <a:ext uri="{9D8B030D-6E8A-4147-A177-3AD203B41FA5}">
                      <a16:colId xmlns:a16="http://schemas.microsoft.com/office/drawing/2014/main" val="461786163"/>
                    </a:ext>
                  </a:extLst>
                </a:gridCol>
                <a:gridCol w="910100">
                  <a:extLst>
                    <a:ext uri="{9D8B030D-6E8A-4147-A177-3AD203B41FA5}">
                      <a16:colId xmlns:a16="http://schemas.microsoft.com/office/drawing/2014/main" val="569755859"/>
                    </a:ext>
                  </a:extLst>
                </a:gridCol>
                <a:gridCol w="948020">
                  <a:extLst>
                    <a:ext uri="{9D8B030D-6E8A-4147-A177-3AD203B41FA5}">
                      <a16:colId xmlns:a16="http://schemas.microsoft.com/office/drawing/2014/main" val="3188974350"/>
                    </a:ext>
                  </a:extLst>
                </a:gridCol>
              </a:tblGrid>
              <a:tr h="2462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Green loans</a:t>
                      </a:r>
                      <a:endParaRPr lang="mk-MK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 9,454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14.600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54.43%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3.69%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81378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A1F9DAD-5614-1398-EB74-4705BC8B6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004555"/>
              </p:ext>
            </p:extLst>
          </p:nvPr>
        </p:nvGraphicFramePr>
        <p:xfrm>
          <a:off x="6824809" y="500712"/>
          <a:ext cx="4902202" cy="346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7795"/>
              </p:ext>
            </p:extLst>
          </p:nvPr>
        </p:nvGraphicFramePr>
        <p:xfrm>
          <a:off x="6096000" y="1490722"/>
          <a:ext cx="5991002" cy="1686165"/>
        </p:xfrm>
        <a:graphic>
          <a:graphicData uri="http://schemas.openxmlformats.org/drawingml/2006/table">
            <a:tbl>
              <a:tblPr/>
              <a:tblGrid>
                <a:gridCol w="301838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2993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41657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968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- 0.24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- 0.04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Rate of 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non-financial companies)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2.85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GB" sz="1200" i="1" dirty="0">
                <a:solidFill>
                  <a:srgbClr val="002060"/>
                </a:solidFill>
              </a:rPr>
              <a:t>reduced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lang="en-GB" sz="1200" i="1" dirty="0">
                <a:solidFill>
                  <a:srgbClr val="002060"/>
                </a:solidFill>
              </a:rPr>
              <a:t>24)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(-0.04)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NPL ,households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 34%,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k-MK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71.06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increased</a:t>
            </a:r>
            <a:r>
              <a:rPr lang="en-US" sz="1200" dirty="0">
                <a:solidFill>
                  <a:srgbClr val="002060"/>
                </a:solidFill>
              </a:rPr>
              <a:t> by 4.6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1.7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GB" sz="1200" i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chemeClr val="bg1"/>
                </a:solidFill>
              </a:rPr>
              <a:t>https://www.bankingsupervision.europa.eu/home/html/index.en.html</a:t>
            </a:r>
            <a:endParaRPr lang="ru-RU" sz="1200" i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kumimoji="0" lang="mk-MK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5EE008-8441-F016-532B-321A314DEE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76584"/>
              </p:ext>
            </p:extLst>
          </p:nvPr>
        </p:nvGraphicFramePr>
        <p:xfrm>
          <a:off x="6362542" y="3842652"/>
          <a:ext cx="52210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5FD70D-2E94-5D6C-5BF0-75943B5C3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034990"/>
              </p:ext>
            </p:extLst>
          </p:nvPr>
        </p:nvGraphicFramePr>
        <p:xfrm>
          <a:off x="370047" y="942088"/>
          <a:ext cx="55649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406887" y="3566584"/>
            <a:ext cx="6662908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ru-RU" sz="1200" dirty="0">
                <a:solidFill>
                  <a:srgbClr val="002060"/>
                </a:solidFill>
              </a:rPr>
              <a:t>4</a:t>
            </a:r>
            <a:r>
              <a:rPr lang="en-GB" sz="1200" dirty="0">
                <a:solidFill>
                  <a:srgbClr val="002060"/>
                </a:solidFill>
              </a:rPr>
              <a:t>90.137 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 previous year are </a:t>
            </a:r>
            <a:r>
              <a:rPr lang="en-US" sz="1200" dirty="0">
                <a:solidFill>
                  <a:srgbClr val="002060"/>
                </a:solidFill>
              </a:rPr>
              <a:t>increased by 7.8</a:t>
            </a:r>
            <a:r>
              <a:rPr lang="en-GB" sz="1200" dirty="0">
                <a:solidFill>
                  <a:srgbClr val="002060"/>
                </a:solidFill>
              </a:rPr>
              <a:t>% or (-0.8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)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GB" sz="1200" dirty="0">
                <a:solidFill>
                  <a:srgbClr val="002060"/>
                </a:solidFill>
              </a:rPr>
              <a:t>87.996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 14.8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4.3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quarterly.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</a:t>
            </a:r>
            <a:r>
              <a:rPr lang="en-GB" sz="1200" dirty="0">
                <a:solidFill>
                  <a:srgbClr val="002060"/>
                </a:solidFill>
              </a:rPr>
              <a:t>8.04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04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0.32%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Source</a:t>
            </a:r>
            <a:r>
              <a:rPr lang="en-US" sz="800" b="1" dirty="0">
                <a:solidFill>
                  <a:srgbClr val="002060"/>
                </a:solidFill>
              </a:rPr>
              <a:t>:</a:t>
            </a:r>
            <a:r>
              <a:rPr lang="en-GB" sz="8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REPORT ON RISKS IN THE BANKING SYSTEM OF THE 	REPUBLIC OF MACEDONIA </a:t>
            </a:r>
            <a:r>
              <a:rPr lang="mk-MK" sz="800" b="1" dirty="0">
                <a:solidFill>
                  <a:srgbClr val="002060"/>
                </a:solidFill>
              </a:rPr>
              <a:t> </a:t>
            </a:r>
            <a:endParaRPr lang="en-GB" sz="800" b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Indicators on the</a:t>
            </a:r>
            <a:r>
              <a:rPr lang="mk-MK" sz="800" b="1" dirty="0">
                <a:solidFill>
                  <a:srgbClr val="002060"/>
                </a:solidFill>
              </a:rPr>
              <a:t> </a:t>
            </a:r>
            <a:r>
              <a:rPr lang="en-GB" sz="800" b="1" dirty="0">
                <a:solidFill>
                  <a:srgbClr val="002060"/>
                </a:solidFill>
              </a:rPr>
              <a:t>banking system 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72309"/>
              </p:ext>
            </p:extLst>
          </p:nvPr>
        </p:nvGraphicFramePr>
        <p:xfrm>
          <a:off x="290351" y="900857"/>
          <a:ext cx="7010103" cy="1975417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454,700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104,642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262597" y="29432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ECC0FC-D7A1-55FB-4506-EB6BE358F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016354"/>
              </p:ext>
            </p:extLst>
          </p:nvPr>
        </p:nvGraphicFramePr>
        <p:xfrm>
          <a:off x="290351" y="35665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8AA074-753F-042F-08DD-4A6855A53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95623"/>
              </p:ext>
            </p:extLst>
          </p:nvPr>
        </p:nvGraphicFramePr>
        <p:xfrm>
          <a:off x="7497795" y="823384"/>
          <a:ext cx="4572000" cy="260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8,79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</a:t>
            </a:r>
            <a:r>
              <a:rPr lang="mk-MK" sz="1100" dirty="0">
                <a:solidFill>
                  <a:schemeClr val="bg1"/>
                </a:solidFill>
              </a:rPr>
              <a:t>1,08</a:t>
            </a:r>
            <a:r>
              <a:rPr lang="en-US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28%,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5,39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</a:t>
            </a:r>
            <a:r>
              <a:rPr lang="mk-MK" sz="1100" dirty="0">
                <a:solidFill>
                  <a:schemeClr val="bg1"/>
                </a:solidFill>
              </a:rPr>
              <a:t>(-6,</a:t>
            </a:r>
            <a:r>
              <a:rPr lang="en-GB" sz="1100" dirty="0">
                <a:solidFill>
                  <a:schemeClr val="bg1"/>
                </a:solidFill>
              </a:rPr>
              <a:t>0</a:t>
            </a:r>
            <a:r>
              <a:rPr lang="mk-MK" sz="1100" dirty="0">
                <a:solidFill>
                  <a:schemeClr val="bg1"/>
                </a:solidFill>
              </a:rPr>
              <a:t>2%)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C3465-1386-64FF-3C4C-299B771F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11028"/>
              </p:ext>
            </p:extLst>
          </p:nvPr>
        </p:nvGraphicFramePr>
        <p:xfrm>
          <a:off x="7633253" y="4324928"/>
          <a:ext cx="3128581" cy="952542"/>
        </p:xfrm>
        <a:graphic>
          <a:graphicData uri="http://schemas.openxmlformats.org/drawingml/2006/table">
            <a:tbl>
              <a:tblPr/>
              <a:tblGrid>
                <a:gridCol w="1341425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1787156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33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59383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48477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8.79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7.79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19147"/>
              </p:ext>
            </p:extLst>
          </p:nvPr>
        </p:nvGraphicFramePr>
        <p:xfrm>
          <a:off x="364409" y="6058498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784082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456265-05EE-70B1-049E-A8C55F1C7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633975"/>
              </p:ext>
            </p:extLst>
          </p:nvPr>
        </p:nvGraphicFramePr>
        <p:xfrm>
          <a:off x="364409" y="953863"/>
          <a:ext cx="6921441" cy="443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17008</TotalTime>
  <Words>2336</Words>
  <Application>Microsoft Office PowerPoint</Application>
  <PresentationFormat>Widescreen</PresentationFormat>
  <Paragraphs>570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 and  Banking system of the Republic of North Macedonia   March 31, 2023 </vt:lpstr>
      <vt:lpstr>PowerPoint Presentation</vt:lpstr>
      <vt:lpstr> Macedonian Banking sector  </vt:lpstr>
      <vt:lpstr>PowerPoint Presentation</vt:lpstr>
      <vt:lpstr> Macedonian Banking sector  Loans</vt:lpstr>
      <vt:lpstr> Macedonian Banking sector  Loans</vt:lpstr>
      <vt:lpstr> Macedonian Banking sector  Loans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737</cp:revision>
  <cp:lastPrinted>2023-01-11T14:54:08Z</cp:lastPrinted>
  <dcterms:created xsi:type="dcterms:W3CDTF">2022-02-26T19:35:07Z</dcterms:created>
  <dcterms:modified xsi:type="dcterms:W3CDTF">2023-07-05T09:50:26Z</dcterms:modified>
</cp:coreProperties>
</file>