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FF"/>
    <a:srgbClr val="00FF00"/>
    <a:srgbClr val="FF99CC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5;&#1073;&#1088;&#1084;\Kreditna_izlozenost_2022_9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5;&#1073;&#1088;&#1084;\Pokazateli_stepen_na_rizicnost_krediten_rizik_2022_9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5;&#1073;&#1088;&#1084;\Pokazateli_stepen_na_rizicnost_krediten_rizik_2022_9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5;&#1073;&#1088;&#1084;\Osnovni_pokazateli_rabotenje_2004_2022_9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5;&#1073;&#1088;&#1084;\Pokazateli_profitabilnost_2004_2022_9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5;&#1073;&#1088;&#1084;\Pokazateli_profitabilnost_2004_2022_9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5;&#1073;&#1088;&#1084;\Pokazateli_profitabilnost_2004_2022_9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5;&#1073;&#1088;&#1084;\Pokazateli_profitabilnost_2004_2022_9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2;&#1080;&#1083;&#1077;&#1085;&#1072;\&#1055;&#1088;&#1077;&#1079;&#1077;&#1085;&#1090;&#1072;&#1094;&#1080;&#1080;%20&#1058;&#1086;&#1085;&#1080;%20&#1052;&#1072;&#1112;&#1072;\5.&#1087;&#1086;&#1076;&#1072;&#1090;&#1086;&#1094;&#1080;%2030%2009%202022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shade val="44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/>
                      <a:pPr>
                        <a:defRPr>
                          <a:solidFill>
                            <a:schemeClr val="accent1">
                              <a:shade val="44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25%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shade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/>
                      <a:pPr>
                        <a:defRPr>
                          <a:solidFill>
                            <a:schemeClr val="accent1">
                              <a:shade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tint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/>
                      <a:pPr>
                        <a:defRPr>
                          <a:solidFill>
                            <a:schemeClr val="accent1">
                              <a:tint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33 %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GB" dirty="0"/>
                      <a:t>Credit cards &amp;</a:t>
                    </a:r>
                    <a:r>
                      <a:rPr lang="en-GB" baseline="0" dirty="0"/>
                      <a:t> consumer loans
66 %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0,15%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GB" sz="1200" b="1" dirty="0">
                <a:solidFill>
                  <a:srgbClr val="002060"/>
                </a:solidFill>
              </a:rPr>
              <a:t>LOANS</a:t>
            </a:r>
            <a:endParaRPr lang="ru-RU" sz="12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196228856347262E-2"/>
          <c:y val="0.16449074074074077"/>
          <c:w val="0.93535947871221259"/>
          <c:h val="0.68644320501603961"/>
        </c:manualLayout>
      </c:layout>
      <c:lineChart>
        <c:grouping val="standard"/>
        <c:varyColors val="0"/>
        <c:ser>
          <c:idx val="0"/>
          <c:order val="0"/>
          <c:tx>
            <c:strRef>
              <c:f>Sheet2!$S$7</c:f>
              <c:strCache>
                <c:ptCount val="1"/>
                <c:pt idx="0">
                  <c:v>Бруто кредити на нефинансиски субјекти* 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Sheet2!$T$5:$X$5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Sheet2!$T$7:$X$7</c:f>
              <c:numCache>
                <c:formatCode>#,##0</c:formatCode>
                <c:ptCount val="5"/>
                <c:pt idx="0">
                  <c:v>371861.39799999999</c:v>
                </c:pt>
                <c:pt idx="1">
                  <c:v>383626.717</c:v>
                </c:pt>
                <c:pt idx="2">
                  <c:v>393812.38700000005</c:v>
                </c:pt>
                <c:pt idx="3">
                  <c:v>404440.212</c:v>
                </c:pt>
                <c:pt idx="4">
                  <c:v>411695.81000000011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C1-4D19-967F-FAFF93FAD5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34964928"/>
        <c:axId val="634964096"/>
      </c:lineChart>
      <c:catAx>
        <c:axId val="6349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964096"/>
        <c:crosses val="autoZero"/>
        <c:auto val="1"/>
        <c:lblAlgn val="ctr"/>
        <c:lblOffset val="100"/>
        <c:noMultiLvlLbl val="0"/>
      </c:catAx>
      <c:valAx>
        <c:axId val="6349640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63496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Credit portfolio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Sheet2!$S$20</c:f>
              <c:strCache>
                <c:ptCount val="1"/>
                <c:pt idx="0">
                  <c:v>Non.fin.com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Sheet2!$T$19:$X$19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Sheet2!$T$20:$X$20</c:f>
              <c:numCache>
                <c:formatCode>0.00%</c:formatCode>
                <c:ptCount val="5"/>
                <c:pt idx="0">
                  <c:v>0.47075456054731452</c:v>
                </c:pt>
                <c:pt idx="1">
                  <c:v>0.47869158445500021</c:v>
                </c:pt>
                <c:pt idx="2">
                  <c:v>0.48377377474416516</c:v>
                </c:pt>
                <c:pt idx="3">
                  <c:v>0.48418692600230367</c:v>
                </c:pt>
                <c:pt idx="4">
                  <c:v>0.47956807964598896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F2-4D94-ADDD-0A01891DFF49}"/>
            </c:ext>
          </c:extLst>
        </c:ser>
        <c:ser>
          <c:idx val="1"/>
          <c:order val="1"/>
          <c:tx>
            <c:strRef>
              <c:f>Sheet2!$S$21</c:f>
              <c:strCache>
                <c:ptCount val="1"/>
                <c:pt idx="0">
                  <c:v>Loans -  households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Sheet2!$T$19:$X$19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Sheet2!$T$21:$X$21</c:f>
              <c:numCache>
                <c:formatCode>0.00%</c:formatCode>
                <c:ptCount val="5"/>
                <c:pt idx="0">
                  <c:v>0.51875284995298165</c:v>
                </c:pt>
                <c:pt idx="1">
                  <c:v>0.51134881984770619</c:v>
                </c:pt>
                <c:pt idx="2">
                  <c:v>0.50656833453032035</c:v>
                </c:pt>
                <c:pt idx="3">
                  <c:v>0.50662561219308233</c:v>
                </c:pt>
                <c:pt idx="4">
                  <c:v>0.50569422846445766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F2-4D94-ADDD-0A01891DFF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5789471"/>
        <c:axId val="825787391"/>
      </c:lineChart>
      <c:catAx>
        <c:axId val="8257894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787391"/>
        <c:crosses val="autoZero"/>
        <c:auto val="1"/>
        <c:lblAlgn val="ctr"/>
        <c:lblOffset val="100"/>
        <c:noMultiLvlLbl val="0"/>
      </c:catAx>
      <c:valAx>
        <c:axId val="82578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7894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baseline="0">
                <a:effectLst/>
              </a:rPr>
              <a:t>Loan concentration by economic activity</a:t>
            </a:r>
            <a:endParaRPr lang="en-US" sz="1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Sheet1!$GP$5</c:f>
              <c:strCache>
                <c:ptCount val="1"/>
                <c:pt idx="0">
                  <c:v> 09.2021 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Sheet1!$GO$6:$GO$11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Sheet1!$GP$6:$GP$11</c:f>
              <c:numCache>
                <c:formatCode>_(* #,##0_);_(* \(#,##0\);_(* "-"??_);_(@_)</c:formatCode>
                <c:ptCount val="6"/>
                <c:pt idx="0">
                  <c:v>51550</c:v>
                </c:pt>
                <c:pt idx="1">
                  <c:v>35629</c:v>
                </c:pt>
                <c:pt idx="2">
                  <c:v>9432</c:v>
                </c:pt>
                <c:pt idx="3">
                  <c:v>72758</c:v>
                </c:pt>
                <c:pt idx="4">
                  <c:v>15426</c:v>
                </c:pt>
                <c:pt idx="5">
                  <c:v>48203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1-459A-A7BF-702B0E0288DE}"/>
            </c:ext>
          </c:extLst>
        </c:ser>
        <c:ser>
          <c:idx val="1"/>
          <c:order val="1"/>
          <c:tx>
            <c:strRef>
              <c:f>Sheet1!$GQ$5</c:f>
              <c:strCache>
                <c:ptCount val="1"/>
                <c:pt idx="0">
                  <c:v> 12.2021 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Sheet1!$GO$6:$GO$11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Sheet1!$GQ$6:$GQ$11</c:f>
              <c:numCache>
                <c:formatCode>_(* #,##0_);_(* \(#,##0\);_(* "-"??_);_(@_)</c:formatCode>
                <c:ptCount val="6"/>
                <c:pt idx="0">
                  <c:v>52722</c:v>
                </c:pt>
                <c:pt idx="1">
                  <c:v>38192</c:v>
                </c:pt>
                <c:pt idx="2">
                  <c:v>10277</c:v>
                </c:pt>
                <c:pt idx="3">
                  <c:v>76884</c:v>
                </c:pt>
                <c:pt idx="4">
                  <c:v>15998</c:v>
                </c:pt>
                <c:pt idx="5">
                  <c:v>49694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D1-459A-A7BF-702B0E0288DE}"/>
            </c:ext>
          </c:extLst>
        </c:ser>
        <c:ser>
          <c:idx val="2"/>
          <c:order val="2"/>
          <c:tx>
            <c:strRef>
              <c:f>Sheet1!$GR$5</c:f>
              <c:strCache>
                <c:ptCount val="1"/>
                <c:pt idx="0">
                  <c:v> 03.2022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Sheet1!$GO$6:$GO$11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Sheet1!$GR$6:$GR$11</c:f>
              <c:numCache>
                <c:formatCode>_(* #,##0_);_(* \(#,##0\);_(* "-"??_);_(@_)</c:formatCode>
                <c:ptCount val="6"/>
                <c:pt idx="0">
                  <c:v>57391</c:v>
                </c:pt>
                <c:pt idx="1">
                  <c:v>40039</c:v>
                </c:pt>
                <c:pt idx="2">
                  <c:v>11660</c:v>
                </c:pt>
                <c:pt idx="3">
                  <c:v>75540</c:v>
                </c:pt>
                <c:pt idx="4">
                  <c:v>14644</c:v>
                </c:pt>
                <c:pt idx="5">
                  <c:v>52309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D1-459A-A7BF-702B0E0288DE}"/>
            </c:ext>
          </c:extLst>
        </c:ser>
        <c:ser>
          <c:idx val="3"/>
          <c:order val="3"/>
          <c:tx>
            <c:strRef>
              <c:f>Sheet1!$GS$5</c:f>
              <c:strCache>
                <c:ptCount val="1"/>
                <c:pt idx="0">
                  <c:v> 06.2022 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Sheet1!$GO$6:$GO$11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Sheet1!$GS$6:$GS$11</c:f>
              <c:numCache>
                <c:formatCode>_(* #,##0_);_(* \(#,##0\);_(* "-"??_);_(@_)</c:formatCode>
                <c:ptCount val="6"/>
                <c:pt idx="0">
                  <c:v>56570</c:v>
                </c:pt>
                <c:pt idx="1">
                  <c:v>39717</c:v>
                </c:pt>
                <c:pt idx="2">
                  <c:v>14018</c:v>
                </c:pt>
                <c:pt idx="3">
                  <c:v>76939</c:v>
                </c:pt>
                <c:pt idx="4">
                  <c:v>15222</c:v>
                </c:pt>
                <c:pt idx="5">
                  <c:v>51800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D1-459A-A7BF-702B0E0288DE}"/>
            </c:ext>
          </c:extLst>
        </c:ser>
        <c:ser>
          <c:idx val="4"/>
          <c:order val="4"/>
          <c:tx>
            <c:strRef>
              <c:f>Sheet1!$GT$5</c:f>
              <c:strCache>
                <c:ptCount val="1"/>
                <c:pt idx="0">
                  <c:v> 09.2022 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Sheet1!$GO$6:$GO$11</c:f>
              <c:strCache>
                <c:ptCount val="6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  <c:pt idx="5">
                  <c:v>Other</c:v>
                </c:pt>
              </c:strCache>
            </c:strRef>
          </c:cat>
          <c:val>
            <c:numRef>
              <c:f>Sheet1!$GT$6:$GT$11</c:f>
              <c:numCache>
                <c:formatCode>_(* #,##0_);_(* \(#,##0\);_(* "-"??_);_(@_)</c:formatCode>
                <c:ptCount val="6"/>
                <c:pt idx="0">
                  <c:v>55843</c:v>
                </c:pt>
                <c:pt idx="1">
                  <c:v>40117</c:v>
                </c:pt>
                <c:pt idx="2">
                  <c:v>15771.928</c:v>
                </c:pt>
                <c:pt idx="3">
                  <c:v>77339.649000000005</c:v>
                </c:pt>
                <c:pt idx="4">
                  <c:v>15883.017</c:v>
                </c:pt>
                <c:pt idx="5">
                  <c:v>50294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D1-459A-A7BF-702B0E028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5388927"/>
        <c:axId val="1015386847"/>
      </c:barChart>
      <c:catAx>
        <c:axId val="1015388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386847"/>
        <c:crosses val="autoZero"/>
        <c:auto val="1"/>
        <c:lblAlgn val="ctr"/>
        <c:lblOffset val="100"/>
        <c:noMultiLvlLbl val="0"/>
      </c:catAx>
      <c:valAx>
        <c:axId val="101538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388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effectLst/>
              </a:rPr>
              <a:t>Rate of non-performing loans</a:t>
            </a:r>
            <a:endParaRPr lang="en-US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'НК  ВК'!$A$5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'НК  ВК'!$B$5:$BU$5</c:f>
            </c:numRef>
          </c:val>
          <c:smooth val="0"/>
          <c:extLst>
            <c:ext xmlns:c16="http://schemas.microsoft.com/office/drawing/2014/chart" uri="{C3380CC4-5D6E-409C-BE32-E72D297353CC}">
              <c16:uniqueId val="{00000000-9D6A-4896-83F5-BC0F065E6E0A}"/>
            </c:ext>
          </c:extLst>
        </c:ser>
        <c:ser>
          <c:idx val="1"/>
          <c:order val="1"/>
          <c:tx>
            <c:strRef>
              <c:f>'НК  ВК'!$A$6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'НК  ВК'!$B$6:$BU$6</c:f>
            </c:numRef>
          </c:val>
          <c:smooth val="0"/>
          <c:extLst>
            <c:ext xmlns:c16="http://schemas.microsoft.com/office/drawing/2014/chart" uri="{C3380CC4-5D6E-409C-BE32-E72D297353CC}">
              <c16:uniqueId val="{00000001-9D6A-4896-83F5-BC0F065E6E0A}"/>
            </c:ext>
          </c:extLst>
        </c:ser>
        <c:ser>
          <c:idx val="2"/>
          <c:order val="2"/>
          <c:tx>
            <c:strRef>
              <c:f>'НК  ВК'!$A$7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'НК  ВК'!$B$7:$BU$7</c:f>
            </c:numRef>
          </c:val>
          <c:smooth val="0"/>
          <c:extLst>
            <c:ext xmlns:c16="http://schemas.microsoft.com/office/drawing/2014/chart" uri="{C3380CC4-5D6E-409C-BE32-E72D297353CC}">
              <c16:uniqueId val="{00000002-9D6A-4896-83F5-BC0F065E6E0A}"/>
            </c:ext>
          </c:extLst>
        </c:ser>
        <c:ser>
          <c:idx val="3"/>
          <c:order val="3"/>
          <c:tx>
            <c:strRef>
              <c:f>'НК  ВК'!$A$8</c:f>
              <c:strCache>
                <c:ptCount val="1"/>
                <c:pt idx="0">
                  <c:v>Банкарски систем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'НК  ВК'!$B$8:$BU$8</c:f>
              <c:numCache>
                <c:formatCode>0.00%</c:formatCode>
                <c:ptCount val="5"/>
                <c:pt idx="0">
                  <c:v>3.5544350855153832E-2</c:v>
                </c:pt>
                <c:pt idx="1">
                  <c:v>3.2348578494994187E-2</c:v>
                </c:pt>
                <c:pt idx="2">
                  <c:v>3.0856505283060078E-2</c:v>
                </c:pt>
                <c:pt idx="3">
                  <c:v>3.2416264780318137E-2</c:v>
                </c:pt>
                <c:pt idx="4">
                  <c:v>3.3081577876636639E-2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6A-4896-83F5-BC0F065E6E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52948767"/>
        <c:axId val="1052950431"/>
      </c:lineChart>
      <c:catAx>
        <c:axId val="10529487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950431"/>
        <c:crosses val="autoZero"/>
        <c:auto val="1"/>
        <c:lblAlgn val="ctr"/>
        <c:lblOffset val="100"/>
        <c:noMultiLvlLbl val="0"/>
      </c:catAx>
      <c:valAx>
        <c:axId val="1052950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294876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GB" sz="1200" b="1" i="0" baseline="0" dirty="0">
                <a:effectLst/>
              </a:rPr>
              <a:t>NPL Coverage 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'ИВ НК'!$A$5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'ИВ НК'!$B$4:$BD$4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'ИВ НК'!$B$5:$BD$5</c:f>
            </c:numRef>
          </c:val>
          <c:smooth val="0"/>
          <c:extLst>
            <c:ext xmlns:c16="http://schemas.microsoft.com/office/drawing/2014/chart" uri="{C3380CC4-5D6E-409C-BE32-E72D297353CC}">
              <c16:uniqueId val="{00000000-FEBA-4DA2-8F78-CA29F824E9E1}"/>
            </c:ext>
          </c:extLst>
        </c:ser>
        <c:ser>
          <c:idx val="1"/>
          <c:order val="1"/>
          <c:tx>
            <c:strRef>
              <c:f>'ИВ НК'!$A$6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'ИВ НК'!$B$4:$BD$4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'ИВ НК'!$B$6:$BD$6</c:f>
            </c:numRef>
          </c:val>
          <c:smooth val="0"/>
          <c:extLst>
            <c:ext xmlns:c16="http://schemas.microsoft.com/office/drawing/2014/chart" uri="{C3380CC4-5D6E-409C-BE32-E72D297353CC}">
              <c16:uniqueId val="{00000001-FEBA-4DA2-8F78-CA29F824E9E1}"/>
            </c:ext>
          </c:extLst>
        </c:ser>
        <c:ser>
          <c:idx val="2"/>
          <c:order val="2"/>
          <c:tx>
            <c:strRef>
              <c:f>'ИВ НК'!$A$7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'ИВ НК'!$B$4:$BD$4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'ИВ НК'!$B$7:$BD$7</c:f>
            </c:numRef>
          </c:val>
          <c:smooth val="0"/>
          <c:extLst>
            <c:ext xmlns:c16="http://schemas.microsoft.com/office/drawing/2014/chart" uri="{C3380CC4-5D6E-409C-BE32-E72D297353CC}">
              <c16:uniqueId val="{00000002-FEBA-4DA2-8F78-CA29F824E9E1}"/>
            </c:ext>
          </c:extLst>
        </c:ser>
        <c:ser>
          <c:idx val="3"/>
          <c:order val="3"/>
          <c:tx>
            <c:strRef>
              <c:f>'ИВ НК'!$A$8</c:f>
              <c:strCache>
                <c:ptCount val="1"/>
                <c:pt idx="0">
                  <c:v>Покриеност на нефункционалните кредити со исправката на вредност за нефункционални кредити (нефинансиски субјекти)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'ИВ НК'!$B$4:$BD$4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'ИВ НК'!$B$8:$BD$8</c:f>
              <c:numCache>
                <c:formatCode>0.00%</c:formatCode>
                <c:ptCount val="5"/>
                <c:pt idx="0">
                  <c:v>0.6528372230542796</c:v>
                </c:pt>
                <c:pt idx="1">
                  <c:v>0.66279528426735079</c:v>
                </c:pt>
                <c:pt idx="2">
                  <c:v>0.66436591370044984</c:v>
                </c:pt>
                <c:pt idx="3">
                  <c:v>0.65968574207381736</c:v>
                </c:pt>
                <c:pt idx="4">
                  <c:v>0.67613673200731272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BA-4DA2-8F78-CA29F824E9E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32397887"/>
        <c:axId val="832396639"/>
      </c:lineChart>
      <c:catAx>
        <c:axId val="832397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96639"/>
        <c:crosses val="autoZero"/>
        <c:auto val="1"/>
        <c:lblAlgn val="ctr"/>
        <c:lblOffset val="100"/>
        <c:noMultiLvlLbl val="0"/>
      </c:catAx>
      <c:valAx>
        <c:axId val="83239663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9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US" sz="1400" b="1" i="0" baseline="0" dirty="0">
                <a:solidFill>
                  <a:srgbClr val="002060"/>
                </a:solidFill>
                <a:effectLst/>
              </a:rPr>
              <a:t>Capital adequacy ratio </a:t>
            </a:r>
            <a:endParaRPr lang="en-US" sz="140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Sheet1!$S$29</c:f>
              <c:strCache>
                <c:ptCount val="1"/>
                <c:pt idx="0">
                  <c:v>Стапка на адекватност на капиталот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Sheet1!$T$28:$X$28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Sheet1!$T$29:$X$29</c:f>
              <c:numCache>
                <c:formatCode>0.0%</c:formatCode>
                <c:ptCount val="5"/>
                <c:pt idx="0" formatCode="0.00%">
                  <c:v>0.17260890236354107</c:v>
                </c:pt>
                <c:pt idx="1">
                  <c:v>0.17314068341155955</c:v>
                </c:pt>
                <c:pt idx="2">
                  <c:v>0.16996086909040123</c:v>
                </c:pt>
                <c:pt idx="3" formatCode="0.00%">
                  <c:v>0.17296577883213107</c:v>
                </c:pt>
                <c:pt idx="4" formatCode="0.00%">
                  <c:v>0.17713075061815223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D6-41AC-B19C-799584A395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34377599"/>
        <c:axId val="1334364287"/>
      </c:lineChart>
      <c:catAx>
        <c:axId val="13343775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364287"/>
        <c:crosses val="autoZero"/>
        <c:auto val="1"/>
        <c:lblAlgn val="ctr"/>
        <c:lblOffset val="100"/>
        <c:noMultiLvlLbl val="0"/>
      </c:catAx>
      <c:valAx>
        <c:axId val="1334364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37759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GB" sz="1100" b="1" i="0" cap="all" baseline="0" dirty="0" err="1">
                <a:solidFill>
                  <a:srgbClr val="002060"/>
                </a:solidFill>
                <a:effectLst/>
              </a:rPr>
              <a:t>Liabilitie’s</a:t>
            </a:r>
            <a:r>
              <a:rPr lang="en-GB" sz="1100" b="1" i="0" cap="all" baseline="0" dirty="0">
                <a:solidFill>
                  <a:srgbClr val="002060"/>
                </a:solidFill>
                <a:effectLst/>
              </a:rPr>
              <a:t> structure</a:t>
            </a:r>
            <a:endParaRPr lang="en-US" sz="1100" b="1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'Капитал и резерви'!$EF$21</c:f>
              <c:strCache>
                <c:ptCount val="1"/>
                <c:pt idx="0">
                  <c:v>Deposits'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'Капитал и резерви'!$EG$20:$EK$20</c:f>
              <c:strCache>
                <c:ptCount val="5"/>
                <c:pt idx="0">
                  <c:v>09/2021</c:v>
                </c:pt>
                <c:pt idx="1">
                  <c:v>12/2022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'Капитал и резерви'!$EG$21:$EK$21</c:f>
              <c:numCache>
                <c:formatCode>0%</c:formatCode>
                <c:ptCount val="5"/>
                <c:pt idx="0">
                  <c:v>0.74216022149376848</c:v>
                </c:pt>
                <c:pt idx="1">
                  <c:v>0.73409888736835838</c:v>
                </c:pt>
                <c:pt idx="2">
                  <c:v>0.71497308040656138</c:v>
                </c:pt>
                <c:pt idx="3">
                  <c:v>0.70761104881768455</c:v>
                </c:pt>
                <c:pt idx="4">
                  <c:v>0.71449024428837471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B-4FD7-BEB4-3F9AB6337B6E}"/>
            </c:ext>
          </c:extLst>
        </c:ser>
        <c:ser>
          <c:idx val="1"/>
          <c:order val="1"/>
          <c:tx>
            <c:strRef>
              <c:f>'Капитал и резерви'!$EF$22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'Капитал и резерви'!$EG$20:$EK$20</c:f>
              <c:strCache>
                <c:ptCount val="5"/>
                <c:pt idx="0">
                  <c:v>09/2021</c:v>
                </c:pt>
                <c:pt idx="1">
                  <c:v>12/2022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'Капитал и резерви'!$EG$22:$EK$22</c:f>
              <c:numCache>
                <c:formatCode>0%</c:formatCode>
                <c:ptCount val="5"/>
                <c:pt idx="0">
                  <c:v>0.12365694755954289</c:v>
                </c:pt>
                <c:pt idx="1">
                  <c:v>0.11552047549110177</c:v>
                </c:pt>
                <c:pt idx="2">
                  <c:v>0.12048719432424274</c:v>
                </c:pt>
                <c:pt idx="3">
                  <c:v>0.12370594465651819</c:v>
                </c:pt>
                <c:pt idx="4">
                  <c:v>0.12587332789658823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0B-4FD7-BEB4-3F9AB6337B6E}"/>
            </c:ext>
          </c:extLst>
        </c:ser>
        <c:ser>
          <c:idx val="2"/>
          <c:order val="2"/>
          <c:tx>
            <c:strRef>
              <c:f>'Капитал и резерви'!$EF$23</c:f>
              <c:strCache>
                <c:ptCount val="1"/>
                <c:pt idx="0">
                  <c:v>Other liabilities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'Капитал и резерви'!$EG$20:$EK$20</c:f>
              <c:strCache>
                <c:ptCount val="5"/>
                <c:pt idx="0">
                  <c:v>09/2021</c:v>
                </c:pt>
                <c:pt idx="1">
                  <c:v>12/2022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'Капитал и резерви'!$EG$23:$EK$23</c:f>
              <c:numCache>
                <c:formatCode>0%</c:formatCode>
                <c:ptCount val="5"/>
                <c:pt idx="0">
                  <c:v>0.13418283094668867</c:v>
                </c:pt>
                <c:pt idx="1">
                  <c:v>0.15038063714053981</c:v>
                </c:pt>
                <c:pt idx="2">
                  <c:v>0.16453972526919594</c:v>
                </c:pt>
                <c:pt idx="3">
                  <c:v>0.16868300652579724</c:v>
                </c:pt>
                <c:pt idx="4">
                  <c:v>0.15963794929220881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0B-4FD7-BEB4-3F9AB6337B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9973295"/>
        <c:axId val="1249974543"/>
      </c:barChart>
      <c:catAx>
        <c:axId val="1249973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974543"/>
        <c:crosses val="autoZero"/>
        <c:auto val="1"/>
        <c:lblAlgn val="ctr"/>
        <c:lblOffset val="100"/>
        <c:noMultiLvlLbl val="0"/>
      </c:catAx>
      <c:valAx>
        <c:axId val="124997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9732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Participation of subjects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CC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122703412073491E-2"/>
          <c:y val="0.14209098862642169"/>
          <c:w val="0.87232174103237092"/>
          <c:h val="0.559151720618256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Sheet1!$S$41</c:f>
              <c:strCache>
                <c:ptCount val="1"/>
                <c:pt idx="0">
                  <c:v>Non.fin.com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Sheet1!$T$40:$X$40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Sheet1!$T$41:$X$41</c:f>
              <c:numCache>
                <c:formatCode>0%</c:formatCode>
                <c:ptCount val="5"/>
                <c:pt idx="0">
                  <c:v>0.29695713666932039</c:v>
                </c:pt>
                <c:pt idx="1">
                  <c:v>0.30389290157544746</c:v>
                </c:pt>
                <c:pt idx="2">
                  <c:v>0.28991567567890919</c:v>
                </c:pt>
                <c:pt idx="3">
                  <c:v>0.27899287649330451</c:v>
                </c:pt>
                <c:pt idx="4">
                  <c:v>0.28691149754843775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F-438B-A376-A8D1A3F52B51}"/>
            </c:ext>
          </c:extLst>
        </c:ser>
        <c:ser>
          <c:idx val="1"/>
          <c:order val="1"/>
          <c:tx>
            <c:strRef>
              <c:f>Sheet1!$S$42</c:f>
              <c:strCache>
                <c:ptCount val="1"/>
                <c:pt idx="0">
                  <c:v>Households 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Sheet1!$T$40:$X$40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Sheet1!$T$42:$X$42</c:f>
              <c:numCache>
                <c:formatCode>0%</c:formatCode>
                <c:ptCount val="5"/>
                <c:pt idx="0">
                  <c:v>0.6671533386894245</c:v>
                </c:pt>
                <c:pt idx="1">
                  <c:v>0.6591767762873999</c:v>
                </c:pt>
                <c:pt idx="2">
                  <c:v>0.6710690756640465</c:v>
                </c:pt>
                <c:pt idx="3">
                  <c:v>0.68426351694008192</c:v>
                </c:pt>
                <c:pt idx="4">
                  <c:v>0.67628541242710161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F-438B-A376-A8D1A3F52B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0420063"/>
        <c:axId val="660425887"/>
      </c:barChart>
      <c:catAx>
        <c:axId val="66042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425887"/>
        <c:crosses val="autoZero"/>
        <c:auto val="1"/>
        <c:lblAlgn val="ctr"/>
        <c:lblOffset val="100"/>
        <c:noMultiLvlLbl val="0"/>
      </c:catAx>
      <c:valAx>
        <c:axId val="660425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4200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rgbClr val="00CC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CCFF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900"/>
              <a:t>Deposits’ structure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14443527788808"/>
          <c:y val="0.12870979801742885"/>
          <c:w val="0.7856608716908422"/>
          <c:h val="0.5803428009222387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Sheet1!$S$35</c:f>
              <c:strCache>
                <c:ptCount val="1"/>
                <c:pt idx="0">
                  <c:v>Non.fin.com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Sheet1!$T$33:$X$33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Sheet1!$T$35:$X$35</c:f>
              <c:numCache>
                <c:formatCode>_(* #,##0.0_);_(* \(#,##0.0\);_(* "-"??_);_(@_)</c:formatCode>
                <c:ptCount val="5"/>
                <c:pt idx="0">
                  <c:v>134128.16399999999</c:v>
                </c:pt>
                <c:pt idx="1">
                  <c:v>142478.43799999999</c:v>
                </c:pt>
                <c:pt idx="2">
                  <c:v>131824.76500000004</c:v>
                </c:pt>
                <c:pt idx="3">
                  <c:v>127118.84200000002</c:v>
                </c:pt>
                <c:pt idx="4">
                  <c:v>134734.50399999999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2-4AA7-98C8-A8118DB7FE4B}"/>
            </c:ext>
          </c:extLst>
        </c:ser>
        <c:ser>
          <c:idx val="2"/>
          <c:order val="2"/>
          <c:tx>
            <c:strRef>
              <c:f>Sheet1!$S$36</c:f>
              <c:strCache>
                <c:ptCount val="1"/>
                <c:pt idx="0">
                  <c:v>Households 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Sheet1!$T$33:$X$33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Sheet1!$T$36:$X$36</c:f>
              <c:numCache>
                <c:formatCode>_(* #,##0.0_);_(* \(#,##0.0\);_(* "-"??_);_(@_)</c:formatCode>
                <c:ptCount val="5"/>
                <c:pt idx="0">
                  <c:v>301336.59500000003</c:v>
                </c:pt>
                <c:pt idx="1">
                  <c:v>309051.23799999995</c:v>
                </c:pt>
                <c:pt idx="2">
                  <c:v>305135.35700000002</c:v>
                </c:pt>
                <c:pt idx="3">
                  <c:v>311774.21800000005</c:v>
                </c:pt>
                <c:pt idx="4">
                  <c:v>317585.66800000001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B2-4AA7-98C8-A8118DB7F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334399231"/>
        <c:axId val="1334400479"/>
      </c:barChart>
      <c:lineChart>
        <c:grouping val="stacked"/>
        <c:varyColors val="0"/>
        <c:ser>
          <c:idx val="0"/>
          <c:order val="0"/>
          <c:tx>
            <c:strRef>
              <c:f>Sheet1!$S$34</c:f>
              <c:strCache>
                <c:ptCount val="1"/>
                <c:pt idx="0">
                  <c:v>Deposits’ structure</c:v>
                </c:pt>
              </c:strCache>
            </c:strRef>
          </c:tx>
          <c:spPr>
            <a:ln w="2222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Sheet1!$T$33:$X$33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Sheet1!$T$34:$X$34</c:f>
              <c:numCache>
                <c:formatCode>_(* #,##0.0_);_(* \(#,##0.0\);_(* "-"??_);_(@_)</c:formatCode>
                <c:ptCount val="5"/>
                <c:pt idx="0">
                  <c:v>451675.16600000003</c:v>
                </c:pt>
                <c:pt idx="1">
                  <c:v>468844.24500000005</c:v>
                </c:pt>
                <c:pt idx="2">
                  <c:v>454700.37000000011</c:v>
                </c:pt>
                <c:pt idx="3">
                  <c:v>455634.72300000006</c:v>
                </c:pt>
                <c:pt idx="4">
                  <c:v>469603.01400000002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B2-4AA7-98C8-A8118DB7F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399231"/>
        <c:axId val="1334400479"/>
      </c:lineChart>
      <c:catAx>
        <c:axId val="133439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400479"/>
        <c:crosses val="autoZero"/>
        <c:auto val="1"/>
        <c:lblAlgn val="ctr"/>
        <c:lblOffset val="100"/>
        <c:noMultiLvlLbl val="0"/>
      </c:catAx>
      <c:valAx>
        <c:axId val="1334400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39923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GB" sz="900" b="0" i="0" cap="all" baseline="0" dirty="0">
                <a:solidFill>
                  <a:srgbClr val="002060"/>
                </a:solidFill>
                <a:effectLst/>
                <a:latin typeface="+mn-lt"/>
              </a:rPr>
              <a:t>foreign capital-participation</a:t>
            </a:r>
            <a:endParaRPr lang="en-US" sz="900" b="0" dirty="0">
              <a:solidFill>
                <a:srgbClr val="002060"/>
              </a:solidFill>
              <a:effectLst/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962825240450192E-2"/>
          <c:y val="0.16773036267388186"/>
          <c:w val="0.92607434951909962"/>
          <c:h val="0.65528319704728222"/>
        </c:manualLayout>
      </c:layout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вкупниот'!$AL$12</c:f>
              <c:strCache>
                <c:ptCount val="1"/>
                <c:pt idx="0">
                  <c:v>Учество на странскиот капитал во вкупниот капитал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вкупниот'!$AM$11:$AQ$11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'Странски капитал во вкупниот'!$AM$12:$AQ$12</c:f>
              <c:numCache>
                <c:formatCode>0.00%</c:formatCode>
                <c:ptCount val="5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81-4E1D-A5E4-E06020DEC0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04455695"/>
        <c:axId val="1004456111"/>
      </c:lineChart>
      <c:catAx>
        <c:axId val="100445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456111"/>
        <c:crosses val="autoZero"/>
        <c:auto val="1"/>
        <c:lblAlgn val="ctr"/>
        <c:lblOffset val="100"/>
        <c:noMultiLvlLbl val="0"/>
      </c:catAx>
      <c:valAx>
        <c:axId val="1004456111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0445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Return on average assets</a:t>
            </a:r>
            <a:endParaRPr lang="en-US" sz="1200" dirty="0">
              <a:effectLst/>
            </a:endParaRPr>
          </a:p>
          <a:p>
            <a:pPr>
              <a:defRPr sz="1200"/>
            </a:pPr>
            <a:r>
              <a:rPr lang="ru-RU" sz="1200" b="1" i="0" baseline="0" dirty="0">
                <a:effectLst/>
              </a:rPr>
              <a:t>(ROAA)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ROAA!$A$5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ROAA!$B$5:$BU$5</c:f>
            </c:numRef>
          </c:val>
          <c:extLst>
            <c:ext xmlns:c16="http://schemas.microsoft.com/office/drawing/2014/chart" uri="{C3380CC4-5D6E-409C-BE32-E72D297353CC}">
              <c16:uniqueId val="{00000000-42CE-4A11-B495-BC9C45AF2B53}"/>
            </c:ext>
          </c:extLst>
        </c:ser>
        <c:ser>
          <c:idx val="1"/>
          <c:order val="1"/>
          <c:tx>
            <c:strRef>
              <c:f>ROAA!$A$6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ROAA!$B$6:$BU$6</c:f>
            </c:numRef>
          </c:val>
          <c:extLst>
            <c:ext xmlns:c16="http://schemas.microsoft.com/office/drawing/2014/chart" uri="{C3380CC4-5D6E-409C-BE32-E72D297353CC}">
              <c16:uniqueId val="{00000001-42CE-4A11-B495-BC9C45AF2B53}"/>
            </c:ext>
          </c:extLst>
        </c:ser>
        <c:ser>
          <c:idx val="2"/>
          <c:order val="2"/>
          <c:tx>
            <c:strRef>
              <c:f>ROAA!$A$7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ROAA!$B$7:$BU$7</c:f>
            </c:numRef>
          </c:val>
          <c:extLst>
            <c:ext xmlns:c16="http://schemas.microsoft.com/office/drawing/2014/chart" uri="{C3380CC4-5D6E-409C-BE32-E72D297353CC}">
              <c16:uniqueId val="{00000002-42CE-4A11-B495-BC9C45AF2B53}"/>
            </c:ext>
          </c:extLst>
        </c:ser>
        <c:ser>
          <c:idx val="3"/>
          <c:order val="3"/>
          <c:tx>
            <c:strRef>
              <c:f>ROAA!$A$8</c:f>
              <c:strCache>
                <c:ptCount val="1"/>
                <c:pt idx="0">
                  <c:v>Стапка на поврат на просечната актива (ROAA)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ROAA!$B$8:$BU$8</c:f>
              <c:numCache>
                <c:formatCode>0.00%</c:formatCode>
                <c:ptCount val="5"/>
                <c:pt idx="0">
                  <c:v>1.6130188890154131E-2</c:v>
                </c:pt>
                <c:pt idx="1">
                  <c:v>1.4949066761489729E-2</c:v>
                </c:pt>
                <c:pt idx="2">
                  <c:v>1.6471901562560929E-2</c:v>
                </c:pt>
                <c:pt idx="3">
                  <c:v>1.7104979216676228E-2</c:v>
                </c:pt>
                <c:pt idx="4">
                  <c:v>1.6567269219927658E-2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CE-4A11-B495-BC9C45AF2B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54720"/>
        <c:axId val="8553888"/>
      </c:barChart>
      <c:catAx>
        <c:axId val="855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3888"/>
        <c:crosses val="autoZero"/>
        <c:auto val="1"/>
        <c:lblAlgn val="ctr"/>
        <c:lblOffset val="100"/>
        <c:noMultiLvlLbl val="0"/>
      </c:catAx>
      <c:valAx>
        <c:axId val="8553888"/>
        <c:scaling>
          <c:orientation val="minMax"/>
          <c:max val="1.7200000000000003E-2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effectLst/>
              </a:rPr>
              <a:t>Return on average equity</a:t>
            </a:r>
            <a:endParaRPr lang="en-US" sz="1100" dirty="0">
              <a:effectLst/>
            </a:endParaRPr>
          </a:p>
          <a:p>
            <a:pPr>
              <a:defRPr sz="1100"/>
            </a:pPr>
            <a:r>
              <a:rPr lang="ru-RU" sz="1100" b="1" i="0" baseline="0" dirty="0">
                <a:effectLst/>
              </a:rPr>
              <a:t>(ROAE)</a:t>
            </a:r>
            <a:endParaRPr lang="en-US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ROAE!$A$5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ROAE!$B$5:$BU$5</c:f>
            </c:numRef>
          </c:val>
          <c:extLst>
            <c:ext xmlns:c16="http://schemas.microsoft.com/office/drawing/2014/chart" uri="{C3380CC4-5D6E-409C-BE32-E72D297353CC}">
              <c16:uniqueId val="{00000000-84CD-4C42-AF9A-6AA692FF5647}"/>
            </c:ext>
          </c:extLst>
        </c:ser>
        <c:ser>
          <c:idx val="1"/>
          <c:order val="1"/>
          <c:tx>
            <c:strRef>
              <c:f>ROAE!$A$6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ROAE!$B$6:$BU$6</c:f>
            </c:numRef>
          </c:val>
          <c:extLst>
            <c:ext xmlns:c16="http://schemas.microsoft.com/office/drawing/2014/chart" uri="{C3380CC4-5D6E-409C-BE32-E72D297353CC}">
              <c16:uniqueId val="{00000001-84CD-4C42-AF9A-6AA692FF5647}"/>
            </c:ext>
          </c:extLst>
        </c:ser>
        <c:ser>
          <c:idx val="2"/>
          <c:order val="2"/>
          <c:tx>
            <c:strRef>
              <c:f>ROAE!$A$7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ROAE!$B$7:$BU$7</c:f>
            </c:numRef>
          </c:val>
          <c:extLst>
            <c:ext xmlns:c16="http://schemas.microsoft.com/office/drawing/2014/chart" uri="{C3380CC4-5D6E-409C-BE32-E72D297353CC}">
              <c16:uniqueId val="{00000002-84CD-4C42-AF9A-6AA692FF5647}"/>
            </c:ext>
          </c:extLst>
        </c:ser>
        <c:ser>
          <c:idx val="3"/>
          <c:order val="3"/>
          <c:tx>
            <c:strRef>
              <c:f>ROAE!$A$8</c:f>
              <c:strCache>
                <c:ptCount val="1"/>
                <c:pt idx="0">
                  <c:v>Стапка на поврат на просечниот капитал (ROAE)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ROAE!$B$8:$BU$8</c:f>
              <c:numCache>
                <c:formatCode>0.00%</c:formatCode>
                <c:ptCount val="5"/>
                <c:pt idx="0">
                  <c:v>0.13428671753014751</c:v>
                </c:pt>
                <c:pt idx="1">
                  <c:v>0.128916114944085</c:v>
                </c:pt>
                <c:pt idx="2">
                  <c:v>0.13959367148700863</c:v>
                </c:pt>
                <c:pt idx="3">
                  <c:v>0.14298194808883338</c:v>
                </c:pt>
                <c:pt idx="4">
                  <c:v>0.13717922805747917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CD-4C42-AF9A-6AA692FF56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75104"/>
        <c:axId val="8575936"/>
      </c:barChart>
      <c:catAx>
        <c:axId val="857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5936"/>
        <c:crosses val="autoZero"/>
        <c:auto val="1"/>
        <c:lblAlgn val="ctr"/>
        <c:lblOffset val="100"/>
        <c:noMultiLvlLbl val="0"/>
      </c:catAx>
      <c:valAx>
        <c:axId val="8575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200" b="1" i="0" baseline="0" dirty="0">
                <a:effectLst/>
              </a:rPr>
              <a:t>Cost-to-income</a:t>
            </a:r>
            <a:r>
              <a:rPr lang="en-GB" sz="1200" b="1" i="0" baseline="0" dirty="0">
                <a:effectLst/>
              </a:rPr>
              <a:t> ratio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'ОТ  ВРП'!$A$5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'ОТ  ВРП'!$B$5:$BU$5</c:f>
            </c:numRef>
          </c:val>
          <c:extLst>
            <c:ext xmlns:c16="http://schemas.microsoft.com/office/drawing/2014/chart" uri="{C3380CC4-5D6E-409C-BE32-E72D297353CC}">
              <c16:uniqueId val="{00000000-F9F0-48FE-94B2-E21379C584E7}"/>
            </c:ext>
          </c:extLst>
        </c:ser>
        <c:ser>
          <c:idx val="1"/>
          <c:order val="1"/>
          <c:tx>
            <c:strRef>
              <c:f>'ОТ  ВРП'!$A$6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'ОТ  ВРП'!$B$6:$BU$6</c:f>
            </c:numRef>
          </c:val>
          <c:extLst>
            <c:ext xmlns:c16="http://schemas.microsoft.com/office/drawing/2014/chart" uri="{C3380CC4-5D6E-409C-BE32-E72D297353CC}">
              <c16:uniqueId val="{00000001-F9F0-48FE-94B2-E21379C584E7}"/>
            </c:ext>
          </c:extLst>
        </c:ser>
        <c:ser>
          <c:idx val="2"/>
          <c:order val="2"/>
          <c:tx>
            <c:strRef>
              <c:f>'ОТ  ВРП'!$A$7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'ОТ  ВРП'!$B$7:$BU$7</c:f>
            </c:numRef>
          </c:val>
          <c:extLst>
            <c:ext xmlns:c16="http://schemas.microsoft.com/office/drawing/2014/chart" uri="{C3380CC4-5D6E-409C-BE32-E72D297353CC}">
              <c16:uniqueId val="{00000002-F9F0-48FE-94B2-E21379C584E7}"/>
            </c:ext>
          </c:extLst>
        </c:ser>
        <c:ser>
          <c:idx val="3"/>
          <c:order val="3"/>
          <c:tx>
            <c:strRef>
              <c:f>'ОТ  ВРП'!$A$8</c:f>
              <c:strCache>
                <c:ptCount val="1"/>
                <c:pt idx="0">
                  <c:v>Оперативни трошоци / Вкупни редовни приходи (Cost-to-income)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'ОТ  ВРП'!$B$8:$BU$8</c:f>
              <c:numCache>
                <c:formatCode>0.0%</c:formatCode>
                <c:ptCount val="5"/>
                <c:pt idx="0" formatCode="0.00%">
                  <c:v>0.46886948981157123</c:v>
                </c:pt>
                <c:pt idx="1">
                  <c:v>0.4738786628703805</c:v>
                </c:pt>
                <c:pt idx="2">
                  <c:v>0.50436999943988403</c:v>
                </c:pt>
                <c:pt idx="3" formatCode="0.00%">
                  <c:v>0.48044047538810969</c:v>
                </c:pt>
                <c:pt idx="4" formatCode="0.00%">
                  <c:v>0.47891651380500616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F0-48FE-94B2-E21379C584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58"/>
        <c:axId val="104442384"/>
        <c:axId val="104445296"/>
      </c:barChart>
      <c:catAx>
        <c:axId val="10444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45296"/>
        <c:crosses val="autoZero"/>
        <c:auto val="1"/>
        <c:lblAlgn val="ctr"/>
        <c:lblOffset val="100"/>
        <c:noMultiLvlLbl val="0"/>
      </c:catAx>
      <c:valAx>
        <c:axId val="10444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423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200" b="1" i="0" baseline="0" dirty="0">
                <a:effectLst/>
              </a:rPr>
              <a:t>Net interest income</a:t>
            </a:r>
            <a:r>
              <a:rPr lang="ru-RU" sz="1200" b="1" i="0" baseline="0" dirty="0">
                <a:effectLst/>
              </a:rPr>
              <a:t> / </a:t>
            </a:r>
            <a:r>
              <a:rPr lang="en-GB" sz="1200" b="1" i="0" baseline="0" dirty="0">
                <a:effectLst/>
              </a:rPr>
              <a:t>total income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45951369237832"/>
          <c:y val="0.16041666666666668"/>
          <c:w val="0.84669447640440398"/>
          <c:h val="0.7553320939049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'НКП  ВРП'!$A$5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'НКП  ВРП'!$B$5:$BU$5</c:f>
            </c:numRef>
          </c:val>
          <c:extLst>
            <c:ext xmlns:c16="http://schemas.microsoft.com/office/drawing/2014/chart" uri="{C3380CC4-5D6E-409C-BE32-E72D297353CC}">
              <c16:uniqueId val="{00000000-E426-4B66-9F26-758A72696E19}"/>
            </c:ext>
          </c:extLst>
        </c:ser>
        <c:ser>
          <c:idx val="1"/>
          <c:order val="1"/>
          <c:tx>
            <c:strRef>
              <c:f>'НКП  ВРП'!$A$6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'НКП  ВРП'!$B$6:$BU$6</c:f>
            </c:numRef>
          </c:val>
          <c:extLst>
            <c:ext xmlns:c16="http://schemas.microsoft.com/office/drawing/2014/chart" uri="{C3380CC4-5D6E-409C-BE32-E72D297353CC}">
              <c16:uniqueId val="{00000001-E426-4B66-9F26-758A72696E19}"/>
            </c:ext>
          </c:extLst>
        </c:ser>
        <c:ser>
          <c:idx val="2"/>
          <c:order val="2"/>
          <c:tx>
            <c:strRef>
              <c:f>'НКП  ВРП'!$A$7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'НКП  ВРП'!$B$7:$BU$7</c:f>
            </c:numRef>
          </c:val>
          <c:extLst>
            <c:ext xmlns:c16="http://schemas.microsoft.com/office/drawing/2014/chart" uri="{C3380CC4-5D6E-409C-BE32-E72D297353CC}">
              <c16:uniqueId val="{00000002-E426-4B66-9F26-758A72696E19}"/>
            </c:ext>
          </c:extLst>
        </c:ser>
        <c:ser>
          <c:idx val="3"/>
          <c:order val="3"/>
          <c:tx>
            <c:strRef>
              <c:f>'НКП  ВРП'!$A$8</c:f>
              <c:strCache>
                <c:ptCount val="1"/>
                <c:pt idx="0">
                  <c:v>Нето каматен приход / Вкупни редовни приходи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ВРП'!$B$4:$BU$4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'НКП  ВРП'!$B$8:$BU$8</c:f>
              <c:numCache>
                <c:formatCode>0.00%</c:formatCode>
                <c:ptCount val="5"/>
                <c:pt idx="0">
                  <c:v>0.60512859845579592</c:v>
                </c:pt>
                <c:pt idx="1">
                  <c:v>0.59353551134640803</c:v>
                </c:pt>
                <c:pt idx="2">
                  <c:v>0.62582206399903373</c:v>
                </c:pt>
                <c:pt idx="3">
                  <c:v>0.60986282888046273</c:v>
                </c:pt>
                <c:pt idx="4">
                  <c:v>0.61902300121857901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26-4B66-9F26-758A72696E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04491472"/>
        <c:axId val="104490224"/>
      </c:barChart>
      <c:catAx>
        <c:axId val="10449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90224"/>
        <c:crosses val="autoZero"/>
        <c:auto val="1"/>
        <c:lblAlgn val="ctr"/>
        <c:lblOffset val="100"/>
        <c:noMultiLvlLbl val="0"/>
      </c:catAx>
      <c:valAx>
        <c:axId val="104490224"/>
        <c:scaling>
          <c:orientation val="minMax"/>
          <c:max val="0.63000000000000012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914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assets</a:t>
            </a:r>
            <a:endParaRPr lang="mk-M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Sheet2!$S$6</c:f>
              <c:strCache>
                <c:ptCount val="1"/>
                <c:pt idx="0">
                  <c:v>Актива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0C-4816-A458-8ABD9A277D63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0C-4816-A458-8ABD9A277D63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0C-4816-A458-8ABD9A277D63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0C-4816-A458-8ABD9A277D63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0C-4816-A458-8ABD9A277D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Sheet2!$T$5:$X$5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Sheet2!$T$6:$X$6</c:f>
              <c:numCache>
                <c:formatCode>#,##0</c:formatCode>
                <c:ptCount val="5"/>
                <c:pt idx="0">
                  <c:v>608594.84200000006</c:v>
                </c:pt>
                <c:pt idx="1">
                  <c:v>638665.78100000019</c:v>
                </c:pt>
                <c:pt idx="2">
                  <c:v>635968.35400000017</c:v>
                </c:pt>
                <c:pt idx="3">
                  <c:v>643906.0199999999</c:v>
                </c:pt>
                <c:pt idx="4">
                  <c:v>657256.34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0C-4816-A458-8ABD9A277D6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634331760"/>
        <c:axId val="634332592"/>
      </c:barChart>
      <c:catAx>
        <c:axId val="63433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332592"/>
        <c:crosses val="autoZero"/>
        <c:auto val="1"/>
        <c:lblAlgn val="ctr"/>
        <c:lblOffset val="100"/>
        <c:noMultiLvlLbl val="0"/>
      </c:catAx>
      <c:valAx>
        <c:axId val="6343325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3433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baseline="0">
                <a:effectLst/>
              </a:rPr>
              <a:t>Financial intermediation</a:t>
            </a:r>
            <a:endParaRPr lang="en-US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анг!$B$8:$C$8</c:f>
              <c:strCache>
                <c:ptCount val="2"/>
                <c:pt idx="0">
                  <c:v>Financial intermediation</c:v>
                </c:pt>
                <c:pt idx="1">
                  <c:v>Total assets/GDP/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анг!$D$7:$H$7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анг!$D$8:$H$8</c:f>
              <c:numCache>
                <c:formatCode>0.0</c:formatCode>
                <c:ptCount val="5"/>
                <c:pt idx="0">
                  <c:v>85.498418420387168</c:v>
                </c:pt>
                <c:pt idx="1">
                  <c:v>88.652728504344026</c:v>
                </c:pt>
                <c:pt idx="2">
                  <c:v>87.556977371728166</c:v>
                </c:pt>
                <c:pt idx="3">
                  <c:v>83.180325134482842</c:v>
                </c:pt>
                <c:pt idx="4">
                  <c:v>86.35803716546026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EA-453E-80E7-B2C12193E81E}"/>
            </c:ext>
          </c:extLst>
        </c:ser>
        <c:ser>
          <c:idx val="1"/>
          <c:order val="1"/>
          <c:tx>
            <c:strRef>
              <c:f>анг!$B$9:$C$9</c:f>
              <c:strCache>
                <c:ptCount val="2"/>
                <c:pt idx="0">
                  <c:v>Financial intermediation</c:v>
                </c:pt>
                <c:pt idx="1">
                  <c:v>Total deposits from non-financial sector/GDP/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анг!$D$7:$H$7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анг!$D$9:$H$9</c:f>
              <c:numCache>
                <c:formatCode>0.0</c:formatCode>
                <c:ptCount val="5"/>
                <c:pt idx="0">
                  <c:v>63.453564946194263</c:v>
                </c:pt>
                <c:pt idx="1">
                  <c:v>65.079925681518787</c:v>
                </c:pt>
                <c:pt idx="2">
                  <c:v>62.600897916701079</c:v>
                </c:pt>
                <c:pt idx="3">
                  <c:v>58.859279498116869</c:v>
                </c:pt>
                <c:pt idx="4">
                  <c:v>61.701944991544941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EA-453E-80E7-B2C12193E81E}"/>
            </c:ext>
          </c:extLst>
        </c:ser>
        <c:ser>
          <c:idx val="2"/>
          <c:order val="2"/>
          <c:tx>
            <c:strRef>
              <c:f>анг!$B$10:$C$10</c:f>
              <c:strCache>
                <c:ptCount val="2"/>
                <c:pt idx="0">
                  <c:v>Financial intermediation</c:v>
                </c:pt>
                <c:pt idx="1">
                  <c:v>Total gross loans to non-financial sector/GDP/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5951443569553808E-2"/>
                  <c:y val="-4.4668075878783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EA-453E-80E7-B2C12193E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анг!$D$7:$H$7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анг!$D$10:$H$10</c:f>
              <c:numCache>
                <c:formatCode>0.0</c:formatCode>
                <c:ptCount val="5"/>
                <c:pt idx="0">
                  <c:v>52.240931415245427</c:v>
                </c:pt>
                <c:pt idx="1">
                  <c:v>53.250943139560228</c:v>
                </c:pt>
                <c:pt idx="2">
                  <c:v>54.218141579518353</c:v>
                </c:pt>
                <c:pt idx="3">
                  <c:v>52.245929198828065</c:v>
                </c:pt>
                <c:pt idx="4">
                  <c:v>54.093418194861798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EA-453E-80E7-B2C12193E8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91919679"/>
        <c:axId val="691920095"/>
      </c:lineChart>
      <c:catAx>
        <c:axId val="691919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20095"/>
        <c:crosses val="autoZero"/>
        <c:auto val="1"/>
        <c:lblAlgn val="ctr"/>
        <c:lblOffset val="100"/>
        <c:noMultiLvlLbl val="0"/>
      </c:catAx>
      <c:valAx>
        <c:axId val="691920095"/>
        <c:scaling>
          <c:orientation val="minMax"/>
          <c:max val="89"/>
          <c:min val="52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19679"/>
        <c:crosses val="autoZero"/>
        <c:crossBetween val="between"/>
        <c:majorUnit val="5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Структура на актива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6.5847331583552063E-2"/>
                  <c:y val="1.716170895304753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29 %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0.11618510499072518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Total credit exposure 63 %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506233595800523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'ликвидна актива анг'!$A$4</c:f>
              <c:strCache>
                <c:ptCount val="1"/>
                <c:pt idx="0">
                  <c:v>Liquid assets /total assets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'ликвидна актива анг'!$B$3:$F$3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'ликвидна актива анг'!$B$4:$F$4</c:f>
              <c:numCache>
                <c:formatCode>#,##0.0</c:formatCode>
                <c:ptCount val="5"/>
                <c:pt idx="0">
                  <c:v>31.641953162634945</c:v>
                </c:pt>
                <c:pt idx="1">
                  <c:v>32.419193617299044</c:v>
                </c:pt>
                <c:pt idx="2" formatCode="0.00">
                  <c:v>30.110995169519288</c:v>
                </c:pt>
                <c:pt idx="3" formatCode="0.00">
                  <c:v>28.77</c:v>
                </c:pt>
                <c:pt idx="4" formatCode="#,##0.00">
                  <c:v>28.817051048591619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A-4D83-A3F5-F7F6759BDC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12117632"/>
        <c:axId val="2012127616"/>
      </c:barChart>
      <c:catAx>
        <c:axId val="201211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27616"/>
        <c:crosses val="autoZero"/>
        <c:auto val="1"/>
        <c:lblAlgn val="ctr"/>
        <c:lblOffset val="100"/>
        <c:noMultiLvlLbl val="0"/>
      </c:catAx>
      <c:valAx>
        <c:axId val="201212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176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400" b="1" i="0" baseline="0" dirty="0">
                <a:solidFill>
                  <a:srgbClr val="002060"/>
                </a:solidFill>
                <a:effectLst/>
                <a:latin typeface="+mn-lt"/>
              </a:rPr>
              <a:t>Loans/Total assets</a:t>
            </a:r>
            <a:endParaRPr lang="en-US" sz="1400" dirty="0">
              <a:solidFill>
                <a:srgbClr val="002060"/>
              </a:solidFill>
              <a:effectLst/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'ликвидна актива мкд'!$A$39</c:f>
              <c:strCache>
                <c:ptCount val="1"/>
                <c:pt idx="0">
                  <c:v>Кредити/Вкупна актива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'ликвидна актива мкд'!$B$37:$F$38</c:f>
              <c:strCache>
                <c:ptCount val="5"/>
                <c:pt idx="0">
                  <c:v>09/2021</c:v>
                </c:pt>
                <c:pt idx="1">
                  <c:v>12/2021</c:v>
                </c:pt>
                <c:pt idx="2">
                  <c:v>03/2022</c:v>
                </c:pt>
                <c:pt idx="3">
                  <c:v>06/2022</c:v>
                </c:pt>
                <c:pt idx="4">
                  <c:v>09/2022</c:v>
                </c:pt>
              </c:strCache>
            </c:strRef>
          </c:cat>
          <c:val>
            <c:numRef>
              <c:f>'ликвидна актива мкд'!$B$39:$F$39</c:f>
              <c:numCache>
                <c:formatCode>0.00%</c:formatCode>
                <c:ptCount val="5"/>
                <c:pt idx="0">
                  <c:v>0.61101634837713581</c:v>
                </c:pt>
                <c:pt idx="1">
                  <c:v>0.60066897023875443</c:v>
                </c:pt>
                <c:pt idx="2">
                  <c:v>0.61923267804611537</c:v>
                </c:pt>
                <c:pt idx="3">
                  <c:v>0.62810441188296395</c:v>
                </c:pt>
                <c:pt idx="4">
                  <c:v>0.62639999999999996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A-4C98-9E88-0287ED7B3F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79295488"/>
        <c:axId val="379271776"/>
      </c:barChart>
      <c:catAx>
        <c:axId val="379295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271776"/>
        <c:crosses val="autoZero"/>
        <c:auto val="1"/>
        <c:lblAlgn val="ctr"/>
        <c:lblOffset val="100"/>
        <c:noMultiLvlLbl val="0"/>
      </c:catAx>
      <c:valAx>
        <c:axId val="37927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2954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2630658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the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r>
              <a:rPr lang="en-GB" sz="3200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anking system of the </a:t>
            </a:r>
            <a:r>
              <a:rPr lang="en-GB" sz="3200" dirty="0">
                <a:solidFill>
                  <a:srgbClr val="002060"/>
                </a:solidFill>
                <a:latin typeface="+mn-lt"/>
              </a:rPr>
              <a:t>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epublic of North Macedonia </a:t>
            </a:r>
            <a:br>
              <a:rPr lang="mk-MK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US" sz="32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September 30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, 2022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436098"/>
            <a:ext cx="12034911" cy="266728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Profitability</a:t>
            </a:r>
            <a:endParaRPr lang="en-US" sz="16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98472" y="3317391"/>
            <a:ext cx="7295681" cy="1335331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2060"/>
                </a:solidFill>
              </a:rPr>
              <a:t>Banking sector has stabile rates of profitability</a:t>
            </a:r>
            <a:r>
              <a:rPr lang="en-US" sz="1200" dirty="0">
                <a:solidFill>
                  <a:srgbClr val="002060"/>
                </a:solidFill>
              </a:rPr>
              <a:t> measured by </a:t>
            </a:r>
            <a:r>
              <a:rPr lang="en-GB" sz="1200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  <a:defRPr sz="11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002060"/>
                </a:solidFill>
                <a:effectLst/>
              </a:rPr>
              <a:t>Return on average asset </a:t>
            </a:r>
            <a:r>
              <a:rPr lang="ru-RU" sz="1200" b="1" i="0" baseline="0" dirty="0">
                <a:solidFill>
                  <a:srgbClr val="002060"/>
                </a:solidFill>
                <a:effectLst/>
              </a:rPr>
              <a:t>(ROAA)</a:t>
            </a:r>
            <a:r>
              <a:rPr lang="en-US" sz="1200" b="1" i="0" baseline="0" dirty="0">
                <a:solidFill>
                  <a:srgbClr val="002060"/>
                </a:solidFill>
                <a:effectLst/>
              </a:rPr>
              <a:t> </a:t>
            </a:r>
            <a:r>
              <a:rPr lang="mk-MK" sz="1200" dirty="0">
                <a:solidFill>
                  <a:srgbClr val="002060"/>
                </a:solidFill>
              </a:rPr>
              <a:t>1,</a:t>
            </a:r>
            <a:r>
              <a:rPr lang="en-GB" sz="1200" dirty="0">
                <a:solidFill>
                  <a:srgbClr val="002060"/>
                </a:solidFill>
              </a:rPr>
              <a:t>66</a:t>
            </a:r>
            <a:r>
              <a:rPr lang="mk-MK" sz="1200" dirty="0">
                <a:solidFill>
                  <a:srgbClr val="002060"/>
                </a:solidFill>
              </a:rPr>
              <a:t>%, </a:t>
            </a:r>
            <a:r>
              <a:rPr lang="en-US" sz="1200" dirty="0">
                <a:solidFill>
                  <a:srgbClr val="002060"/>
                </a:solidFill>
              </a:rPr>
              <a:t>increased by</a:t>
            </a:r>
            <a:r>
              <a:rPr lang="mk-MK" sz="1200" dirty="0">
                <a:solidFill>
                  <a:srgbClr val="002060"/>
                </a:solidFill>
              </a:rPr>
              <a:t> 0,</a:t>
            </a:r>
            <a:r>
              <a:rPr lang="en-GB" sz="1200" dirty="0">
                <a:solidFill>
                  <a:srgbClr val="002060"/>
                </a:solidFill>
              </a:rPr>
              <a:t>04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en-US" sz="1200" dirty="0">
                <a:solidFill>
                  <a:srgbClr val="002060"/>
                </a:solidFill>
              </a:rPr>
              <a:t> annual</a:t>
            </a:r>
            <a:r>
              <a:rPr lang="en-GB" sz="1200" dirty="0">
                <a:solidFill>
                  <a:srgbClr val="002060"/>
                </a:solidFill>
              </a:rPr>
              <a:t>, reduced </a:t>
            </a:r>
            <a:r>
              <a:rPr lang="en-US" sz="1200" dirty="0">
                <a:solidFill>
                  <a:srgbClr val="002060"/>
                </a:solidFill>
              </a:rPr>
              <a:t>by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(-</a:t>
            </a:r>
            <a:r>
              <a:rPr lang="mk-MK" sz="1200" dirty="0">
                <a:solidFill>
                  <a:srgbClr val="002060"/>
                </a:solidFill>
              </a:rPr>
              <a:t>0,</a:t>
            </a:r>
            <a:r>
              <a:rPr lang="en-GB" sz="1200" dirty="0">
                <a:solidFill>
                  <a:srgbClr val="002060"/>
                </a:solidFill>
              </a:rPr>
              <a:t>05)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r>
              <a:rPr lang="mk-MK" sz="12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002060"/>
                </a:solidFill>
                <a:effectLst/>
              </a:rPr>
              <a:t>Return on average </a:t>
            </a:r>
            <a:r>
              <a:rPr lang="en-US" sz="1200" b="1" i="0" u="none" strike="noStrike" baseline="0" dirty="0">
                <a:solidFill>
                  <a:srgbClr val="002060"/>
                </a:solidFill>
                <a:effectLst/>
              </a:rPr>
              <a:t>equity </a:t>
            </a:r>
            <a:r>
              <a:rPr lang="ru-RU" sz="1200" b="1" dirty="0">
                <a:solidFill>
                  <a:srgbClr val="002060"/>
                </a:solidFill>
              </a:rPr>
              <a:t>(ROAE)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mk-MK" sz="1200" dirty="0">
                <a:solidFill>
                  <a:srgbClr val="002060"/>
                </a:solidFill>
              </a:rPr>
              <a:t>1</a:t>
            </a:r>
            <a:r>
              <a:rPr lang="en-GB" sz="1200" dirty="0">
                <a:solidFill>
                  <a:srgbClr val="002060"/>
                </a:solidFill>
              </a:rPr>
              <a:t>3,72%</a:t>
            </a:r>
            <a:r>
              <a:rPr lang="mk-MK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increased by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0.29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en-US" sz="1200" dirty="0">
                <a:solidFill>
                  <a:srgbClr val="002060"/>
                </a:solidFill>
              </a:rPr>
              <a:t> annual 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or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reduced </a:t>
            </a:r>
            <a:r>
              <a:rPr lang="en-US" sz="1200" dirty="0">
                <a:solidFill>
                  <a:srgbClr val="002060"/>
                </a:solidFill>
              </a:rPr>
              <a:t>by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(-0.58)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r>
              <a:rPr lang="mk-MK" sz="1200" dirty="0">
                <a:solidFill>
                  <a:srgbClr val="002060"/>
                </a:solidFill>
              </a:rPr>
              <a:t>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2060"/>
                </a:solidFill>
              </a:rPr>
              <a:t>47</a:t>
            </a:r>
            <a:r>
              <a:rPr lang="en-US" sz="1200" b="1" i="0" u="none" strike="noStrike" dirty="0">
                <a:solidFill>
                  <a:srgbClr val="002060"/>
                </a:solidFill>
                <a:effectLst/>
                <a:latin typeface="+mn-lt"/>
              </a:rPr>
              <a:t>,89 % of total income cover </a:t>
            </a:r>
            <a:r>
              <a:rPr lang="en-GB" sz="1200" dirty="0">
                <a:solidFill>
                  <a:srgbClr val="002060"/>
                </a:solidFill>
              </a:rPr>
              <a:t>operating costs of the Banks </a:t>
            </a:r>
            <a:endParaRPr lang="mk-MK" sz="12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61.90% of total income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is net interest income</a:t>
            </a:r>
            <a:endParaRPr lang="en-GB" sz="13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44408"/>
              </p:ext>
            </p:extLst>
          </p:nvPr>
        </p:nvGraphicFramePr>
        <p:xfrm>
          <a:off x="225083" y="4869180"/>
          <a:ext cx="7269070" cy="1743648"/>
        </p:xfrm>
        <a:graphic>
          <a:graphicData uri="http://schemas.openxmlformats.org/drawingml/2006/table">
            <a:tbl>
              <a:tblPr/>
              <a:tblGrid>
                <a:gridCol w="338911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712034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910814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56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total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CD70DC4-12FB-59CC-32F4-954E7CAE0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120046"/>
              </p:ext>
            </p:extLst>
          </p:nvPr>
        </p:nvGraphicFramePr>
        <p:xfrm>
          <a:off x="266698" y="788011"/>
          <a:ext cx="3608130" cy="232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46DF01E-7218-AA3D-FD71-070B14C3C2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87875"/>
              </p:ext>
            </p:extLst>
          </p:nvPr>
        </p:nvGraphicFramePr>
        <p:xfrm>
          <a:off x="4000675" y="788011"/>
          <a:ext cx="3455963" cy="234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0004C2D-79AB-32B0-94E2-A52B39511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584888"/>
              </p:ext>
            </p:extLst>
          </p:nvPr>
        </p:nvGraphicFramePr>
        <p:xfrm>
          <a:off x="7620000" y="720432"/>
          <a:ext cx="4373528" cy="270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731CD47-3F3B-A497-47AE-BDEE2B1D3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225811"/>
              </p:ext>
            </p:extLst>
          </p:nvPr>
        </p:nvGraphicFramePr>
        <p:xfrm>
          <a:off x="7620000" y="3678702"/>
          <a:ext cx="43735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92258" y="323557"/>
            <a:ext cx="11999742" cy="582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k-MK" sz="1600" b="1" dirty="0">
                <a:solidFill>
                  <a:srgbClr val="FF0000"/>
                </a:solidFill>
                <a:cs typeface="Aldhabi" panose="020B0604020202020204" pitchFamily="2" charset="-78"/>
              </a:rPr>
              <a:t>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Macroeconomic Environment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Arial" pitchFamily="34" charset="0"/>
            </a:endParaRPr>
          </a:p>
          <a:p>
            <a:pPr algn="l"/>
            <a:endParaRPr lang="en-US" sz="18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0581" y="627809"/>
            <a:ext cx="7309161" cy="4682541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5831059" y="5477806"/>
            <a:ext cx="609834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</a:rPr>
              <a:t>The credit rating of the state:</a:t>
            </a:r>
            <a:r>
              <a:rPr lang="mk-MK" sz="1400" dirty="0">
                <a:solidFill>
                  <a:srgbClr val="002060"/>
                </a:solidFill>
              </a:rPr>
              <a:t>  </a:t>
            </a:r>
          </a:p>
          <a:p>
            <a:pPr algn="r"/>
            <a:endParaRPr lang="en-GB" sz="1400" dirty="0">
              <a:solidFill>
                <a:srgbClr val="002060"/>
              </a:solidFill>
            </a:endParaRPr>
          </a:p>
          <a:p>
            <a:pPr algn="r"/>
            <a:r>
              <a:rPr lang="en-GB" sz="1400" dirty="0">
                <a:solidFill>
                  <a:srgbClr val="002060"/>
                </a:solidFill>
              </a:rPr>
              <a:t>Rating </a:t>
            </a:r>
            <a:r>
              <a:rPr lang="en-GB" sz="140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 ‘'BB-/B' Ratings Affirmed; </a:t>
            </a:r>
            <a:endParaRPr lang="mk-MK" sz="1400" dirty="0">
              <a:solidFill>
                <a:srgbClr val="002060"/>
              </a:solidFill>
              <a:effectLst/>
              <a:latin typeface="Segoe UI" panose="020B0502040204020203" pitchFamily="34" charset="0"/>
            </a:endParaRPr>
          </a:p>
          <a:p>
            <a:pPr algn="r"/>
            <a:r>
              <a:rPr lang="en-GB" sz="140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Outlook Stable</a:t>
            </a:r>
            <a:endParaRPr lang="en-GB" sz="140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en-GB" sz="1400" b="1" dirty="0">
                <a:solidFill>
                  <a:srgbClr val="002060"/>
                </a:solidFill>
              </a:rPr>
              <a:t>Standard &amp; Poor’s </a:t>
            </a:r>
            <a:endParaRPr lang="mk-MK" sz="1400" b="1" dirty="0">
              <a:solidFill>
                <a:srgbClr val="002060"/>
              </a:solidFill>
            </a:endParaRPr>
          </a:p>
          <a:p>
            <a:pPr algn="r"/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Source </a:t>
            </a:r>
            <a:r>
              <a:rPr lang="mk-MK" sz="1100" b="1" dirty="0">
                <a:solidFill>
                  <a:srgbClr val="002060"/>
                </a:solidFill>
              </a:rPr>
              <a:t>:</a:t>
            </a:r>
            <a:r>
              <a:rPr lang="ru-RU" sz="1100" b="1" dirty="0">
                <a:solidFill>
                  <a:srgbClr val="002060"/>
                </a:solidFill>
              </a:rPr>
              <a:t> www.spglobal.com/standard-poor-s-ratings-ratingsdirect │August 20, 2022)</a:t>
            </a:r>
            <a:endParaRPr lang="en-US" sz="1100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847289"/>
            <a:ext cx="4257683" cy="6047470"/>
          </a:xfrm>
          <a:prstGeom prst="roundRect">
            <a:avLst>
              <a:gd name="adj" fmla="val 35416"/>
            </a:avLst>
          </a:prstGeom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Industrial</a:t>
            </a:r>
            <a:r>
              <a:rPr lang="en-US" sz="1100" b="1" u="none" strike="noStrike" baseline="0" dirty="0">
                <a:solidFill>
                  <a:srgbClr val="002060"/>
                </a:solidFill>
                <a:effectLst/>
              </a:rPr>
              <a:t> production volume index</a:t>
            </a:r>
            <a:endParaRPr lang="en-US" sz="1100" b="1" i="0" u="none" strike="noStrike" dirty="0">
              <a:solidFill>
                <a:srgbClr val="002060"/>
              </a:solidFill>
              <a:effectLst/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ru-RU" sz="1100" i="0" dirty="0">
                <a:solidFill>
                  <a:srgbClr val="002060"/>
                </a:solidFill>
                <a:effectLst/>
              </a:rPr>
              <a:t>100.9 </a:t>
            </a:r>
            <a:r>
              <a:rPr lang="en-US" sz="1100" dirty="0">
                <a:solidFill>
                  <a:srgbClr val="002060"/>
                </a:solidFill>
              </a:rPr>
              <a:t>annual </a:t>
            </a:r>
            <a:endParaRPr lang="ru-RU" sz="1100" b="0" i="0" dirty="0">
              <a:solidFill>
                <a:srgbClr val="002060"/>
              </a:solidFill>
              <a:effectLst/>
            </a:endParaRPr>
          </a:p>
          <a:p>
            <a:pPr lvl="0"/>
            <a:endParaRPr lang="mk-MK" sz="1100" b="1" dirty="0">
              <a:solidFill>
                <a:srgbClr val="002060"/>
              </a:solidFill>
            </a:endParaRPr>
          </a:p>
          <a:p>
            <a:pPr lvl="0"/>
            <a:r>
              <a:rPr lang="en-GB" sz="1100" b="1" dirty="0">
                <a:solidFill>
                  <a:srgbClr val="002060"/>
                </a:solidFill>
              </a:rPr>
              <a:t>Trade 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Import amounts </a:t>
            </a:r>
            <a:r>
              <a:rPr lang="en-US" sz="1100" b="0" i="0" dirty="0">
                <a:solidFill>
                  <a:srgbClr val="002060"/>
                </a:solidFill>
                <a:effectLst/>
              </a:rPr>
              <a:t>554 574</a:t>
            </a:r>
            <a:r>
              <a:rPr lang="en-US" sz="1100" dirty="0">
                <a:solidFill>
                  <a:srgbClr val="002060"/>
                </a:solidFill>
              </a:rPr>
              <a:t> Mio. DEN</a:t>
            </a:r>
            <a:r>
              <a:rPr lang="en-GB" sz="1100" dirty="0">
                <a:solidFill>
                  <a:srgbClr val="002060"/>
                </a:solidFill>
              </a:rPr>
              <a:t>, increased</a:t>
            </a:r>
            <a:r>
              <a:rPr lang="ru-RU" sz="1100" dirty="0">
                <a:solidFill>
                  <a:srgbClr val="002060"/>
                </a:solidFill>
              </a:rPr>
              <a:t> 2</a:t>
            </a:r>
            <a:r>
              <a:rPr lang="en-GB" sz="1100" dirty="0">
                <a:solidFill>
                  <a:srgbClr val="002060"/>
                </a:solidFill>
              </a:rPr>
              <a:t>9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GB" sz="1100" dirty="0">
                <a:solidFill>
                  <a:srgbClr val="002060"/>
                </a:solidFill>
              </a:rPr>
              <a:t>1 </a:t>
            </a:r>
            <a:r>
              <a:rPr lang="ru-RU" sz="1100" dirty="0">
                <a:solidFill>
                  <a:srgbClr val="002060"/>
                </a:solidFill>
              </a:rPr>
              <a:t>%</a:t>
            </a:r>
            <a:r>
              <a:rPr lang="en-GB" sz="1100" dirty="0">
                <a:solidFill>
                  <a:srgbClr val="002060"/>
                </a:solidFill>
              </a:rPr>
              <a:t> annual</a:t>
            </a:r>
            <a:r>
              <a:rPr lang="en-US" sz="1100" dirty="0">
                <a:solidFill>
                  <a:srgbClr val="002060"/>
                </a:solidFill>
              </a:rPr>
              <a:t>,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Export amounts </a:t>
            </a:r>
            <a:r>
              <a:rPr lang="en-US" sz="1100" b="0" i="0" dirty="0">
                <a:solidFill>
                  <a:srgbClr val="002060"/>
                </a:solidFill>
                <a:effectLst/>
              </a:rPr>
              <a:t>379 441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Mio. DEN</a:t>
            </a:r>
            <a:r>
              <a:rPr lang="en-GB" sz="1100" dirty="0">
                <a:solidFill>
                  <a:srgbClr val="002060"/>
                </a:solidFill>
              </a:rPr>
              <a:t>, increased </a:t>
            </a:r>
            <a:r>
              <a:rPr lang="en-US" sz="1100" dirty="0">
                <a:solidFill>
                  <a:srgbClr val="002060"/>
                </a:solidFill>
              </a:rPr>
              <a:t>20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GB" sz="1100" dirty="0">
                <a:solidFill>
                  <a:srgbClr val="002060"/>
                </a:solidFill>
              </a:rPr>
              <a:t>1</a:t>
            </a:r>
            <a:r>
              <a:rPr lang="ru-RU" sz="1100" dirty="0">
                <a:solidFill>
                  <a:srgbClr val="002060"/>
                </a:solidFill>
              </a:rPr>
              <a:t>%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annual,</a:t>
            </a:r>
          </a:p>
          <a:p>
            <a:pPr algn="just"/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GDP growth 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2.0%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endParaRPr lang="en-US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Inflation</a:t>
            </a:r>
            <a:endParaRPr lang="en-GB" sz="11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1</a:t>
            </a:r>
            <a:r>
              <a:rPr lang="mk-MK" sz="1100" dirty="0">
                <a:solidFill>
                  <a:srgbClr val="002060"/>
                </a:solidFill>
              </a:rPr>
              <a:t>2,4</a:t>
            </a:r>
            <a:r>
              <a:rPr lang="en-GB" sz="1100" dirty="0">
                <a:solidFill>
                  <a:srgbClr val="002060"/>
                </a:solidFill>
              </a:rPr>
              <a:t>%</a:t>
            </a:r>
          </a:p>
          <a:p>
            <a:pPr algn="just"/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FX Reserves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2060"/>
                </a:solidFill>
              </a:rPr>
              <a:t>3.753,78 </a:t>
            </a:r>
            <a:r>
              <a:rPr lang="en-US" sz="1100" dirty="0">
                <a:solidFill>
                  <a:srgbClr val="002060"/>
                </a:solidFill>
              </a:rPr>
              <a:t>Mio.</a:t>
            </a:r>
            <a:r>
              <a:rPr lang="en-US" sz="1100" b="0" i="0" dirty="0">
                <a:solidFill>
                  <a:srgbClr val="002060"/>
                </a:solidFill>
                <a:effectLst/>
              </a:rPr>
              <a:t>EUR </a:t>
            </a:r>
            <a:endParaRPr lang="ru-RU" sz="1100" dirty="0">
              <a:solidFill>
                <a:srgbClr val="002060"/>
              </a:solidFill>
            </a:endParaRPr>
          </a:p>
          <a:p>
            <a:pPr lvl="0"/>
            <a:endParaRPr lang="mk-MK" sz="1100" b="1" dirty="0">
              <a:solidFill>
                <a:srgbClr val="002060"/>
              </a:solidFill>
            </a:endParaRPr>
          </a:p>
          <a:p>
            <a:pPr lvl="0"/>
            <a:r>
              <a:rPr lang="en-GB" sz="1100" b="1" i="0" dirty="0">
                <a:solidFill>
                  <a:srgbClr val="002060"/>
                </a:solidFill>
              </a:rPr>
              <a:t>Reference rate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2%</a:t>
            </a:r>
          </a:p>
          <a:p>
            <a:pPr algn="just"/>
            <a:endParaRPr lang="en-GB" sz="1100" dirty="0">
              <a:solidFill>
                <a:srgbClr val="002060"/>
              </a:solidFill>
            </a:endParaRPr>
          </a:p>
          <a:p>
            <a:pPr algn="just"/>
            <a:r>
              <a:rPr lang="en-GB" sz="1100" b="1" dirty="0">
                <a:solidFill>
                  <a:srgbClr val="002060"/>
                </a:solidFill>
              </a:rPr>
              <a:t>Labour Market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Rate of </a:t>
            </a:r>
            <a:r>
              <a:rPr lang="en-US" sz="1100" dirty="0">
                <a:solidFill>
                  <a:srgbClr val="002060"/>
                </a:solidFill>
              </a:rPr>
              <a:t>unemployment </a:t>
            </a:r>
            <a:r>
              <a:rPr lang="en-GB" sz="1100" dirty="0">
                <a:solidFill>
                  <a:srgbClr val="002060"/>
                </a:solidFill>
              </a:rPr>
              <a:t>14,3 %</a:t>
            </a:r>
          </a:p>
          <a:p>
            <a:endParaRPr lang="en-US" sz="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002060"/>
                </a:solidFill>
                <a:cs typeface="Arial" panose="020B0604020202020204" pitchFamily="34" charset="0"/>
              </a:rPr>
              <a:t>Source </a:t>
            </a:r>
            <a:r>
              <a:rPr lang="ru-RU" sz="800" b="1" dirty="0">
                <a:solidFill>
                  <a:srgbClr val="002060"/>
                </a:solidFill>
              </a:rPr>
              <a:t>: </a:t>
            </a:r>
            <a:r>
              <a:rPr lang="en-GB" sz="800" b="1" dirty="0">
                <a:solidFill>
                  <a:srgbClr val="002060"/>
                </a:solidFill>
              </a:rPr>
              <a:t>NBRM </a:t>
            </a:r>
            <a:r>
              <a:rPr lang="en-GB" sz="800" b="1" i="0" u="none" strike="noStrike" dirty="0">
                <a:solidFill>
                  <a:srgbClr val="002060"/>
                </a:solidFill>
                <a:effectLst/>
              </a:rPr>
              <a:t>BASIC ECONOMIC INDICATORS FOR REPUBLIC OF NORTH MACEDONIA</a:t>
            </a:r>
            <a:r>
              <a:rPr lang="en-GB" sz="800" b="1" dirty="0">
                <a:solidFill>
                  <a:srgbClr val="002060"/>
                </a:solidFill>
              </a:rPr>
              <a:t> 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89B38D0-1A35-7CB5-AFBF-254DC9F0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10884"/>
              </p:ext>
            </p:extLst>
          </p:nvPr>
        </p:nvGraphicFramePr>
        <p:xfrm>
          <a:off x="4833335" y="880313"/>
          <a:ext cx="7023651" cy="4344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0856">
                  <a:extLst>
                    <a:ext uri="{9D8B030D-6E8A-4147-A177-3AD203B41FA5}">
                      <a16:colId xmlns:a16="http://schemas.microsoft.com/office/drawing/2014/main" val="690439302"/>
                    </a:ext>
                  </a:extLst>
                </a:gridCol>
                <a:gridCol w="664569">
                  <a:extLst>
                    <a:ext uri="{9D8B030D-6E8A-4147-A177-3AD203B41FA5}">
                      <a16:colId xmlns:a16="http://schemas.microsoft.com/office/drawing/2014/main" val="3311390934"/>
                    </a:ext>
                  </a:extLst>
                </a:gridCol>
                <a:gridCol w="569450">
                  <a:extLst>
                    <a:ext uri="{9D8B030D-6E8A-4147-A177-3AD203B41FA5}">
                      <a16:colId xmlns:a16="http://schemas.microsoft.com/office/drawing/2014/main" val="1320823032"/>
                    </a:ext>
                  </a:extLst>
                </a:gridCol>
                <a:gridCol w="538389">
                  <a:extLst>
                    <a:ext uri="{9D8B030D-6E8A-4147-A177-3AD203B41FA5}">
                      <a16:colId xmlns:a16="http://schemas.microsoft.com/office/drawing/2014/main" val="1855233374"/>
                    </a:ext>
                  </a:extLst>
                </a:gridCol>
                <a:gridCol w="538389">
                  <a:extLst>
                    <a:ext uri="{9D8B030D-6E8A-4147-A177-3AD203B41FA5}">
                      <a16:colId xmlns:a16="http://schemas.microsoft.com/office/drawing/2014/main" val="3995280135"/>
                    </a:ext>
                  </a:extLst>
                </a:gridCol>
                <a:gridCol w="565999">
                  <a:extLst>
                    <a:ext uri="{9D8B030D-6E8A-4147-A177-3AD203B41FA5}">
                      <a16:colId xmlns:a16="http://schemas.microsoft.com/office/drawing/2014/main" val="2475944195"/>
                    </a:ext>
                  </a:extLst>
                </a:gridCol>
                <a:gridCol w="565999">
                  <a:extLst>
                    <a:ext uri="{9D8B030D-6E8A-4147-A177-3AD203B41FA5}">
                      <a16:colId xmlns:a16="http://schemas.microsoft.com/office/drawing/2014/main" val="3905534963"/>
                    </a:ext>
                  </a:extLst>
                </a:gridCol>
              </a:tblGrid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economic indicators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2020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2021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 2022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 2022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 2022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7498083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9872847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ndustrial</a:t>
                      </a:r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production volume index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3.7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-9,5 %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1,4 %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0,9 %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2732769"/>
                  </a:ext>
                </a:extLst>
              </a:tr>
              <a:tr h="313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External Trade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import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10.0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26.8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29.4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28.7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29.1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7062341"/>
                  </a:ext>
                </a:extLst>
              </a:tr>
              <a:tr h="3185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External Trade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export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9.5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9.9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19.7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16.8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20.3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4841179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Real GDP growth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3,90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453856"/>
                  </a:ext>
                </a:extLst>
              </a:tr>
              <a:tr h="33039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Central Government Budget surplus/deficit (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 </a:t>
                      </a: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GDP)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382047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Inflation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CPI%)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7,7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10,0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60146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Current Account Bal.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-368,3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-366,0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-415,7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-39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-235,19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884650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Gross External Debt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8,154.4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8,536.1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9576.6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10.379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11,077.3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756980"/>
                  </a:ext>
                </a:extLst>
              </a:tr>
              <a:tr h="318561">
                <a:tc>
                  <a:txBody>
                    <a:bodyPr/>
                    <a:lstStyle/>
                    <a:p>
                      <a:pPr algn="just"/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  <a:p>
                      <a:pPr algn="jus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FX Reserves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3,262.60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3359,87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3643,28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3272,54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3116.11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3.753,78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4263315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Foreign direct invest.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138,8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213,8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64916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Unemployment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17,30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16,40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024275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MKD/EUR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61,49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5853334"/>
                  </a:ext>
                </a:extLst>
              </a:tr>
            </a:tbl>
          </a:graphicData>
        </a:graphic>
      </p:graphicFrame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379444"/>
            <a:ext cx="11999742" cy="265469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Assets</a:t>
            </a:r>
            <a:endParaRPr lang="en-US" sz="16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1851" y="4237574"/>
            <a:ext cx="7982675" cy="2569893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pPr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The Banking sector consists 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rgbClr val="002060"/>
                </a:solidFill>
              </a:rPr>
              <a:t>13 active banks, 5 large (</a:t>
            </a:r>
            <a:r>
              <a:rPr lang="en-GB" sz="1000" dirty="0">
                <a:solidFill>
                  <a:srgbClr val="002060"/>
                </a:solidFill>
              </a:rPr>
              <a:t>amounts 534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r>
              <a:rPr lang="en-GB" sz="1000" dirty="0">
                <a:solidFill>
                  <a:srgbClr val="002060"/>
                </a:solidFill>
              </a:rPr>
              <a:t>648</a:t>
            </a:r>
            <a:r>
              <a:rPr lang="en-US" sz="1000" dirty="0">
                <a:solidFill>
                  <a:srgbClr val="002060"/>
                </a:solidFill>
              </a:rPr>
              <a:t> Mio. Den.) 81% in total assets, 5 medium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dirty="0">
                <a:solidFill>
                  <a:srgbClr val="002060"/>
                </a:solidFill>
              </a:rPr>
              <a:t>103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r>
              <a:rPr lang="en-US" sz="1000" dirty="0">
                <a:solidFill>
                  <a:srgbClr val="002060"/>
                </a:solidFill>
              </a:rPr>
              <a:t>001 Mio. Den.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ct val="35000"/>
              </a:spcBef>
              <a:buNone/>
              <a:defRPr/>
            </a:pPr>
            <a:r>
              <a:rPr lang="en-US" sz="1000" dirty="0">
                <a:solidFill>
                  <a:srgbClr val="002060"/>
                </a:solidFill>
              </a:rPr>
              <a:t>16% in total assets, 3 small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dirty="0">
                <a:solidFill>
                  <a:srgbClr val="002060"/>
                </a:solidFill>
              </a:rPr>
              <a:t>19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r>
              <a:rPr lang="en-US" sz="1000" dirty="0">
                <a:solidFill>
                  <a:srgbClr val="002060"/>
                </a:solidFill>
              </a:rPr>
              <a:t>607 Mio. DEN) 3% in total assets and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saving houses. </a:t>
            </a:r>
          </a:p>
          <a:p>
            <a:pPr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Participation of foreign capital </a:t>
            </a:r>
            <a:r>
              <a:rPr lang="mk-MK" sz="1000" dirty="0">
                <a:solidFill>
                  <a:srgbClr val="002060"/>
                </a:solidFill>
              </a:rPr>
              <a:t>76,29%</a:t>
            </a:r>
          </a:p>
          <a:p>
            <a:pPr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2060"/>
                </a:solidFill>
              </a:rPr>
              <a:t>Total assets </a:t>
            </a:r>
            <a:r>
              <a:rPr lang="en-GB" sz="1000" dirty="0">
                <a:solidFill>
                  <a:srgbClr val="002060"/>
                </a:solidFill>
              </a:rPr>
              <a:t>of the Banking system registered the amount of</a:t>
            </a:r>
            <a:r>
              <a:rPr lang="mk-MK" sz="1000" dirty="0">
                <a:solidFill>
                  <a:srgbClr val="002060"/>
                </a:solidFill>
              </a:rPr>
              <a:t> 657.256 </a:t>
            </a:r>
            <a:r>
              <a:rPr lang="en-GB" sz="1000" dirty="0">
                <a:solidFill>
                  <a:srgbClr val="002060"/>
                </a:solidFill>
              </a:rPr>
              <a:t>Mio. Den.</a:t>
            </a:r>
            <a:r>
              <a:rPr lang="en-US" sz="1000" dirty="0">
                <a:solidFill>
                  <a:srgbClr val="002060"/>
                </a:solidFill>
              </a:rPr>
              <a:t>, increased by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8 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annual and 2.07 % quarterly, </a:t>
            </a:r>
            <a:r>
              <a:rPr lang="en-GB" sz="1000" dirty="0">
                <a:solidFill>
                  <a:srgbClr val="002060"/>
                </a:solidFill>
              </a:rPr>
              <a:t>which is</a:t>
            </a:r>
          </a:p>
          <a:p>
            <a:pPr marL="0" indent="0">
              <a:spcBef>
                <a:spcPct val="35000"/>
              </a:spcBef>
              <a:buNone/>
              <a:defRPr/>
            </a:pPr>
            <a:r>
              <a:rPr lang="en-GB" sz="1000" dirty="0">
                <a:solidFill>
                  <a:srgbClr val="002060"/>
                </a:solidFill>
              </a:rPr>
              <a:t>supported by the growth of the deposit 3.97 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 and 3.07 % quarterly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and the capital position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of the banks which increased by 9.93 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endParaRPr lang="en-GB" sz="1000" dirty="0">
              <a:solidFill>
                <a:srgbClr val="002060"/>
              </a:solidFill>
            </a:endParaRPr>
          </a:p>
          <a:p>
            <a:pPr marL="0" indent="0">
              <a:spcBef>
                <a:spcPct val="35000"/>
              </a:spcBef>
              <a:buNone/>
              <a:defRPr/>
            </a:pPr>
            <a:r>
              <a:rPr lang="en-GB" sz="1000" dirty="0">
                <a:solidFill>
                  <a:srgbClr val="002060"/>
                </a:solidFill>
              </a:rPr>
              <a:t>3.86 % quarterly.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Total loans increased by 10.71 %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annual</a:t>
            </a:r>
            <a:r>
              <a:rPr lang="mk-MK" sz="1000" dirty="0">
                <a:solidFill>
                  <a:srgbClr val="002060"/>
                </a:solidFill>
              </a:rPr>
              <a:t>, </a:t>
            </a:r>
            <a:r>
              <a:rPr lang="en-GB" sz="1000" dirty="0">
                <a:solidFill>
                  <a:srgbClr val="002060"/>
                </a:solidFill>
              </a:rPr>
              <a:t>1.79 </a:t>
            </a:r>
            <a:r>
              <a:rPr lang="en-US" sz="1000" dirty="0">
                <a:solidFill>
                  <a:srgbClr val="002060"/>
                </a:solidFill>
              </a:rPr>
              <a:t>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rgbClr val="002060"/>
                </a:solidFill>
              </a:rPr>
              <a:t>The level of financial intermediation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  <a:r>
              <a:rPr lang="en-GB" sz="1000" dirty="0">
                <a:solidFill>
                  <a:srgbClr val="002060"/>
                </a:solidFill>
              </a:rPr>
              <a:t>measured 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Т</a:t>
            </a:r>
            <a:r>
              <a:rPr lang="en-GB" sz="1000" dirty="0">
                <a:solidFill>
                  <a:srgbClr val="002060"/>
                </a:solidFill>
              </a:rPr>
              <a:t>he ratio of total assets and 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GDP is </a:t>
            </a:r>
            <a:r>
              <a:rPr lang="mk-MK" sz="1000" dirty="0">
                <a:solidFill>
                  <a:srgbClr val="002060"/>
                </a:solidFill>
              </a:rPr>
              <a:t>8</a:t>
            </a:r>
            <a:r>
              <a:rPr lang="en-GB" sz="1000" dirty="0">
                <a:solidFill>
                  <a:srgbClr val="002060"/>
                </a:solidFill>
              </a:rPr>
              <a:t>6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r>
              <a:rPr lang="en-GB" sz="1000" dirty="0">
                <a:solidFill>
                  <a:srgbClr val="002060"/>
                </a:solidFill>
              </a:rPr>
              <a:t>4 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GB" sz="1000" dirty="0">
                <a:solidFill>
                  <a:srgbClr val="002060"/>
                </a:solidFill>
              </a:rPr>
              <a:t>which indicates the dominant position of banks in the  financial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deposits from non-financial sector/GDP is 61.7%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gross loans to non-financial sector/GDP  is 54.1%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2060"/>
                </a:solidFill>
                <a:cs typeface="Arial" panose="020B0604020202020204" pitchFamily="34" charset="0"/>
              </a:rPr>
              <a:t>Source NBRSM, Department for financial stability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Last revision to GDP figures (at current prices): 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02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.12.2022</a:t>
            </a:r>
            <a:r>
              <a:rPr lang="en-GB" sz="1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31373"/>
              </p:ext>
            </p:extLst>
          </p:nvPr>
        </p:nvGraphicFramePr>
        <p:xfrm>
          <a:off x="185530" y="784724"/>
          <a:ext cx="7808996" cy="1637581"/>
        </p:xfrm>
        <a:graphic>
          <a:graphicData uri="http://schemas.openxmlformats.org/drawingml/2006/table">
            <a:tbl>
              <a:tblPr/>
              <a:tblGrid>
                <a:gridCol w="1467807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130023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250875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33261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83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</a:rPr>
                        <a:t>denars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09/2021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03/2022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09/2022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65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608,595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10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371,861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383,627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393,812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404,440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411,696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831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451,675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454,700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75,257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5126"/>
              </p:ext>
            </p:extLst>
          </p:nvPr>
        </p:nvGraphicFramePr>
        <p:xfrm>
          <a:off x="8041099" y="758782"/>
          <a:ext cx="4092475" cy="325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977CCA-514D-3772-DB8D-073CC6A7E3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691049"/>
              </p:ext>
            </p:extLst>
          </p:nvPr>
        </p:nvGraphicFramePr>
        <p:xfrm>
          <a:off x="148917" y="2572938"/>
          <a:ext cx="3779473" cy="166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217297-3863-F18A-E98F-B5243AB0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162330"/>
              </p:ext>
            </p:extLst>
          </p:nvPr>
        </p:nvGraphicFramePr>
        <p:xfrm>
          <a:off x="4150902" y="2542774"/>
          <a:ext cx="3977585" cy="165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0A8BA8F-32E7-4599-8BD0-BE1546523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870985"/>
              </p:ext>
            </p:extLst>
          </p:nvPr>
        </p:nvGraphicFramePr>
        <p:xfrm>
          <a:off x="8128486" y="4274272"/>
          <a:ext cx="3958515" cy="241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7" y="291789"/>
            <a:ext cx="11999742" cy="49936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US" sz="1600" dirty="0">
                <a:solidFill>
                  <a:srgbClr val="002060"/>
                </a:solidFill>
              </a:rPr>
              <a:t>Structure of assets</a:t>
            </a:r>
            <a:r>
              <a:rPr lang="mk-MK" sz="1600" dirty="0">
                <a:solidFill>
                  <a:srgbClr val="002060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and </a:t>
            </a:r>
            <a:r>
              <a:rPr lang="en-GB" sz="16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managing the </a:t>
            </a:r>
            <a:r>
              <a:rPr lang="en-US" sz="1600" dirty="0">
                <a:solidFill>
                  <a:srgbClr val="002060"/>
                </a:solidFill>
              </a:rPr>
              <a:t>Liquidity risk </a:t>
            </a:r>
            <a:endParaRPr lang="en-US" sz="16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790351"/>
            <a:ext cx="6659223" cy="2982352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fontAlgn="t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In structure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of total </a:t>
            </a:r>
            <a:r>
              <a:rPr lang="en-US" sz="1200" dirty="0">
                <a:solidFill>
                  <a:schemeClr val="bg1"/>
                </a:solidFill>
              </a:rPr>
              <a:t>assets </a:t>
            </a:r>
            <a:r>
              <a:rPr lang="en-GB" sz="1200" dirty="0">
                <a:solidFill>
                  <a:schemeClr val="bg1"/>
                </a:solidFill>
              </a:rPr>
              <a:t>highly liquid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assets participates by</a:t>
            </a:r>
            <a:r>
              <a:rPr lang="ru-RU" sz="1200" dirty="0">
                <a:solidFill>
                  <a:schemeClr val="bg1"/>
                </a:solidFill>
              </a:rPr>
              <a:t> 29%*</a:t>
            </a:r>
            <a:r>
              <a:rPr lang="en-GB" sz="1200" dirty="0">
                <a:solidFill>
                  <a:schemeClr val="bg1"/>
                </a:solidFill>
              </a:rPr>
              <a:t>, total credit exposure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participates by </a:t>
            </a:r>
            <a:r>
              <a:rPr lang="ru-RU" sz="1200" dirty="0">
                <a:solidFill>
                  <a:schemeClr val="bg1"/>
                </a:solidFill>
              </a:rPr>
              <a:t>6</a:t>
            </a:r>
            <a:r>
              <a:rPr lang="en-GB" sz="1200" dirty="0">
                <a:solidFill>
                  <a:schemeClr val="bg1"/>
                </a:solidFill>
              </a:rPr>
              <a:t>2</a:t>
            </a:r>
            <a:r>
              <a:rPr lang="ru-RU" sz="1200" dirty="0">
                <a:solidFill>
                  <a:schemeClr val="bg1"/>
                </a:solidFill>
              </a:rPr>
              <a:t>,</a:t>
            </a:r>
            <a:r>
              <a:rPr lang="en-GB" sz="1200" dirty="0">
                <a:solidFill>
                  <a:schemeClr val="bg1"/>
                </a:solidFill>
              </a:rPr>
              <a:t>64 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 while the rest of</a:t>
            </a:r>
            <a:r>
              <a:rPr lang="ru-RU" sz="1200" dirty="0">
                <a:solidFill>
                  <a:schemeClr val="bg1"/>
                </a:solidFill>
              </a:rPr>
              <a:t> 8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% </a:t>
            </a:r>
            <a:r>
              <a:rPr lang="en-GB" sz="1200" dirty="0">
                <a:solidFill>
                  <a:schemeClr val="bg1"/>
                </a:solidFill>
              </a:rPr>
              <a:t>is other assets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  <a:p>
            <a:pPr marL="0" indent="0" fontAlgn="t"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fontAlgn="t"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Liquidity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Coverage Ratio</a:t>
            </a:r>
            <a:r>
              <a:rPr lang="en-GB" sz="1200" dirty="0">
                <a:solidFill>
                  <a:schemeClr val="bg1"/>
                </a:solidFill>
              </a:rPr>
              <a:t> is </a:t>
            </a:r>
            <a:r>
              <a:rPr lang="ru-RU" sz="1200" dirty="0">
                <a:solidFill>
                  <a:schemeClr val="bg1"/>
                </a:solidFill>
              </a:rPr>
              <a:t>2</a:t>
            </a:r>
            <a:r>
              <a:rPr lang="en-GB" sz="1200" dirty="0">
                <a:solidFill>
                  <a:schemeClr val="bg1"/>
                </a:solidFill>
              </a:rPr>
              <a:t>58</a:t>
            </a:r>
            <a:r>
              <a:rPr lang="ru-RU" sz="1200" dirty="0">
                <a:solidFill>
                  <a:schemeClr val="bg1"/>
                </a:solidFill>
              </a:rPr>
              <a:t>,</a:t>
            </a:r>
            <a:r>
              <a:rPr lang="en-GB" sz="1200" dirty="0">
                <a:solidFill>
                  <a:schemeClr val="bg1"/>
                </a:solidFill>
              </a:rPr>
              <a:t>9</a:t>
            </a:r>
            <a:r>
              <a:rPr lang="ru-RU" sz="1200" dirty="0">
                <a:solidFill>
                  <a:schemeClr val="bg1"/>
                </a:solidFill>
              </a:rPr>
              <a:t>%, </a:t>
            </a:r>
            <a:r>
              <a:rPr lang="en-GB" sz="1200" dirty="0">
                <a:solidFill>
                  <a:schemeClr val="bg1"/>
                </a:solidFill>
              </a:rPr>
              <a:t>which is three times higher than the regulatory minimum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(100%) </a:t>
            </a:r>
            <a:r>
              <a:rPr lang="en-GB" sz="1200" dirty="0">
                <a:solidFill>
                  <a:schemeClr val="bg1"/>
                </a:solidFill>
              </a:rPr>
              <a:t>and it confirm the satisfactory volume of liquidity at its disposal the Macedonian banking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System</a:t>
            </a:r>
            <a:r>
              <a:rPr lang="mk-MK" sz="1200" dirty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fontAlgn="t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Stable share of liquid assets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in total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assets of banking system and </a:t>
            </a:r>
            <a:r>
              <a:rPr lang="en-GB" sz="1200" dirty="0">
                <a:solidFill>
                  <a:schemeClr val="bg1"/>
                </a:solidFill>
              </a:rPr>
              <a:t>coverage of short-term 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liabilities </a:t>
            </a:r>
            <a:r>
              <a:rPr lang="en-US" sz="1200" dirty="0">
                <a:solidFill>
                  <a:schemeClr val="bg1"/>
                </a:solidFill>
              </a:rPr>
              <a:t>with liquid assets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remained stable of </a:t>
            </a:r>
            <a:r>
              <a:rPr lang="ru-RU" sz="1200" dirty="0">
                <a:solidFill>
                  <a:schemeClr val="bg1"/>
                </a:solidFill>
              </a:rPr>
              <a:t>45,</a:t>
            </a:r>
            <a:r>
              <a:rPr lang="en-GB" sz="1200" dirty="0">
                <a:solidFill>
                  <a:schemeClr val="bg1"/>
                </a:solidFill>
              </a:rPr>
              <a:t>9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 refers to appropriate liquidity risk management</a:t>
            </a:r>
            <a:endParaRPr lang="mk-MK" sz="12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by the banks.</a:t>
            </a:r>
            <a:endParaRPr lang="ru-RU" sz="12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  <a:latin typeface="+mj-lt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2060"/>
              </a:solidFill>
              <a:latin typeface="+mj-lt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800" dirty="0">
                <a:solidFill>
                  <a:srgbClr val="002060"/>
                </a:solidFill>
                <a:latin typeface="+mj-lt"/>
              </a:rPr>
              <a:t>Liquid assets</a:t>
            </a:r>
            <a:r>
              <a:rPr lang="en-US" sz="800" dirty="0">
                <a:solidFill>
                  <a:srgbClr val="002060"/>
                </a:solidFill>
                <a:latin typeface="+mj-lt"/>
              </a:rPr>
              <a:t>: cash</a:t>
            </a:r>
            <a:r>
              <a:rPr lang="ru-RU" sz="800" dirty="0">
                <a:solidFill>
                  <a:srgbClr val="002060"/>
                </a:solidFill>
                <a:latin typeface="+mj-lt"/>
              </a:rPr>
              <a:t>,</a:t>
            </a:r>
            <a:r>
              <a:rPr lang="en-US" sz="800" dirty="0">
                <a:solidFill>
                  <a:srgbClr val="002060"/>
                </a:solidFill>
                <a:latin typeface="+mj-lt"/>
              </a:rPr>
              <a:t>treasury bills, government bonds</a:t>
            </a:r>
            <a:endParaRPr lang="en-US" sz="800" b="0" i="0" u="none" strike="noStrike" dirty="0">
              <a:solidFill>
                <a:srgbClr val="002060"/>
              </a:solidFill>
              <a:effectLst/>
              <a:latin typeface="+mj-lt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800" dirty="0">
                <a:solidFill>
                  <a:srgbClr val="002060"/>
                </a:solidFill>
                <a:latin typeface="+mj-lt"/>
              </a:rPr>
              <a:t>N</a:t>
            </a:r>
            <a:r>
              <a:rPr lang="en-US" sz="800" b="0" i="0" u="none" strike="noStrike" kern="1200" dirty="0">
                <a:solidFill>
                  <a:srgbClr val="002060"/>
                </a:solidFill>
                <a:effectLst/>
                <a:latin typeface="+mj-lt"/>
              </a:rPr>
              <a:t>on-financial sub.</a:t>
            </a:r>
            <a:r>
              <a:rPr lang="en-GB" sz="800" b="0" i="0" u="none" strike="noStrike" kern="1200" dirty="0">
                <a:solidFill>
                  <a:srgbClr val="002060"/>
                </a:solidFill>
                <a:effectLst/>
                <a:latin typeface="+mj-lt"/>
              </a:rPr>
              <a:t>:</a:t>
            </a:r>
            <a:r>
              <a:rPr lang="ru-RU" sz="800" b="0" i="0" u="none" strike="noStrike" kern="120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800" b="0" i="0" u="none" strike="noStrike" kern="1200" dirty="0">
                <a:solidFill>
                  <a:srgbClr val="002060"/>
                </a:solidFill>
                <a:effectLst/>
                <a:latin typeface="+mj-lt"/>
              </a:rPr>
              <a:t>state, non-financial companies, households, nonprofit ins. and nonresidents</a:t>
            </a:r>
            <a:endParaRPr lang="ru-RU" sz="800" b="0" i="0" u="none" strike="noStrike" kern="1200" dirty="0">
              <a:solidFill>
                <a:srgbClr val="002060"/>
              </a:solidFill>
              <a:effectLst/>
              <a:latin typeface="+mj-lt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0" i="0" u="none" strike="noStrike" kern="1200" dirty="0">
                <a:solidFill>
                  <a:srgbClr val="002060"/>
                </a:solidFill>
                <a:effectLst/>
              </a:rPr>
              <a:t>Source</a:t>
            </a:r>
            <a:r>
              <a:rPr lang="en-US" sz="800" b="0" i="0" u="none" strike="noStrike" kern="1200" dirty="0">
                <a:solidFill>
                  <a:srgbClr val="002060"/>
                </a:solidFill>
                <a:effectLst/>
              </a:rPr>
              <a:t>:</a:t>
            </a:r>
            <a:r>
              <a:rPr lang="en-GB" sz="800" dirty="0">
                <a:solidFill>
                  <a:srgbClr val="002060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rgbClr val="002060"/>
                </a:solidFill>
              </a:rPr>
              <a:t>, </a:t>
            </a:r>
            <a:r>
              <a:rPr lang="en-GB" sz="800" b="0" i="0" dirty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Indicators on the</a:t>
            </a:r>
            <a:r>
              <a:rPr lang="mk-MK" sz="800" b="0" i="0" dirty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GB" sz="800" b="0" i="0" dirty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banking system </a:t>
            </a:r>
            <a:endParaRPr lang="ru-RU" sz="800" b="0" i="0" u="none" strike="noStrike" kern="12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423FFB0-A0BA-411F-A76B-06B07A0D548C}"/>
              </a:ext>
            </a:extLst>
          </p:cNvPr>
          <p:cNvGraphicFramePr>
            <a:graphicFrameLocks/>
          </p:cNvGraphicFramePr>
          <p:nvPr/>
        </p:nvGraphicFramePr>
        <p:xfrm>
          <a:off x="1459876" y="1082944"/>
          <a:ext cx="4023186" cy="257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35949"/>
              </p:ext>
            </p:extLst>
          </p:nvPr>
        </p:nvGraphicFramePr>
        <p:xfrm>
          <a:off x="1621567" y="972259"/>
          <a:ext cx="3699803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A470E7-7C65-4D39-8E32-100ABC47A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739616"/>
              </p:ext>
            </p:extLst>
          </p:nvPr>
        </p:nvGraphicFramePr>
        <p:xfrm>
          <a:off x="7000129" y="9722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FD3443B-3494-E722-0CCB-6DA7E3F2E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182003"/>
              </p:ext>
            </p:extLst>
          </p:nvPr>
        </p:nvGraphicFramePr>
        <p:xfrm>
          <a:off x="7000129" y="38965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" y="288468"/>
            <a:ext cx="11999742" cy="49936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Loans</a:t>
            </a:r>
            <a:endParaRPr lang="en-US" sz="1600" b="1" dirty="0">
              <a:solidFill>
                <a:srgbClr val="00206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211014" y="4013055"/>
            <a:ext cx="5884985" cy="2251398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2" anchor="ctr">
            <a:normAutofit fontScale="85000" lnSpcReduction="20000"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bg1"/>
                </a:solidFill>
              </a:rPr>
              <a:t>Total loans amounts </a:t>
            </a:r>
            <a:r>
              <a:rPr lang="en-GB" sz="1400" b="1" dirty="0">
                <a:solidFill>
                  <a:schemeClr val="bg1"/>
                </a:solidFill>
              </a:rPr>
              <a:t>411.696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Mio. DEN. prevail households </a:t>
            </a:r>
            <a:r>
              <a:rPr lang="mk-MK" sz="1400" b="1" dirty="0">
                <a:solidFill>
                  <a:schemeClr val="bg1"/>
                </a:solidFill>
              </a:rPr>
              <a:t>51%</a:t>
            </a:r>
            <a:r>
              <a:rPr lang="en-US" sz="1400" b="1" dirty="0">
                <a:solidFill>
                  <a:schemeClr val="bg1"/>
                </a:solidFill>
              </a:rPr>
              <a:t>,</a:t>
            </a:r>
            <a:r>
              <a:rPr lang="mk-MK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increased by</a:t>
            </a:r>
            <a:r>
              <a:rPr lang="mk-MK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6</a:t>
            </a:r>
            <a:r>
              <a:rPr lang="mk-MK" sz="1400" b="1" dirty="0">
                <a:solidFill>
                  <a:schemeClr val="bg1"/>
                </a:solidFill>
              </a:rPr>
              <a:t>,</a:t>
            </a:r>
            <a:r>
              <a:rPr lang="en-GB" sz="1400" b="1" dirty="0">
                <a:solidFill>
                  <a:schemeClr val="bg1"/>
                </a:solidFill>
              </a:rPr>
              <a:t>66</a:t>
            </a:r>
            <a:r>
              <a:rPr lang="mk-MK" sz="1400" b="1" dirty="0">
                <a:solidFill>
                  <a:schemeClr val="bg1"/>
                </a:solidFill>
              </a:rPr>
              <a:t>%</a:t>
            </a:r>
            <a:r>
              <a:rPr lang="en-US" sz="1400" b="1" dirty="0">
                <a:solidFill>
                  <a:schemeClr val="bg1"/>
                </a:solidFill>
              </a:rPr>
              <a:t> annual</a:t>
            </a:r>
            <a:r>
              <a:rPr lang="mk-MK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or</a:t>
            </a:r>
            <a:r>
              <a:rPr lang="mk-MK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1</a:t>
            </a:r>
            <a:r>
              <a:rPr lang="mk-MK" sz="1400" b="1" dirty="0">
                <a:solidFill>
                  <a:schemeClr val="bg1"/>
                </a:solidFill>
              </a:rPr>
              <a:t>,</a:t>
            </a:r>
            <a:r>
              <a:rPr lang="en-GB" sz="1400" b="1" dirty="0">
                <a:solidFill>
                  <a:schemeClr val="bg1"/>
                </a:solidFill>
              </a:rPr>
              <a:t>26</a:t>
            </a:r>
            <a:r>
              <a:rPr lang="mk-MK" sz="1400" b="1" dirty="0">
                <a:solidFill>
                  <a:schemeClr val="bg1"/>
                </a:solidFill>
              </a:rPr>
              <a:t>% </a:t>
            </a:r>
            <a:r>
              <a:rPr lang="en-US" sz="14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400" b="1" dirty="0">
                <a:solidFill>
                  <a:schemeClr val="bg1"/>
                </a:solidFill>
              </a:rPr>
              <a:t>. </a:t>
            </a:r>
            <a:endParaRPr lang="ru-RU" sz="14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bg1"/>
                </a:solidFill>
              </a:rPr>
              <a:t>consumer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loans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and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credit cards </a:t>
            </a:r>
            <a:r>
              <a:rPr lang="en-US" sz="1400" b="1" dirty="0">
                <a:solidFill>
                  <a:schemeClr val="bg1"/>
                </a:solidFill>
              </a:rPr>
              <a:t>increased by</a:t>
            </a:r>
            <a:r>
              <a:rPr lang="mk-MK" sz="1400" b="1" dirty="0">
                <a:solidFill>
                  <a:schemeClr val="bg1"/>
                </a:solidFill>
              </a:rPr>
              <a:t> 4,</a:t>
            </a:r>
            <a:r>
              <a:rPr lang="en-GB" sz="1400" b="1" dirty="0">
                <a:solidFill>
                  <a:schemeClr val="bg1"/>
                </a:solidFill>
              </a:rPr>
              <a:t>28</a:t>
            </a:r>
            <a:r>
              <a:rPr lang="mk-MK" sz="1400" b="1" dirty="0">
                <a:solidFill>
                  <a:schemeClr val="bg1"/>
                </a:solidFill>
              </a:rPr>
              <a:t>% </a:t>
            </a:r>
            <a:r>
              <a:rPr lang="en-US" sz="1400" b="1" dirty="0">
                <a:solidFill>
                  <a:schemeClr val="bg1"/>
                </a:solidFill>
              </a:rPr>
              <a:t>annual or</a:t>
            </a:r>
            <a:r>
              <a:rPr lang="mk-MK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0,70</a:t>
            </a:r>
            <a:r>
              <a:rPr lang="mk-MK" sz="1400" b="1" dirty="0">
                <a:solidFill>
                  <a:schemeClr val="bg1"/>
                </a:solidFill>
              </a:rPr>
              <a:t>% </a:t>
            </a:r>
            <a:r>
              <a:rPr lang="en-US" sz="1400" b="1" dirty="0">
                <a:solidFill>
                  <a:schemeClr val="bg1"/>
                </a:solidFill>
              </a:rPr>
              <a:t>quarterly</a:t>
            </a:r>
            <a:r>
              <a:rPr lang="mk-MK" sz="1400" b="1" dirty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bg1"/>
                </a:solidFill>
              </a:rPr>
              <a:t>housing loans,</a:t>
            </a:r>
            <a:r>
              <a:rPr lang="mk-MK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increased by </a:t>
            </a:r>
            <a:r>
              <a:rPr lang="en-GB" sz="1400" b="1" dirty="0">
                <a:solidFill>
                  <a:schemeClr val="bg1"/>
                </a:solidFill>
              </a:rPr>
              <a:t>12</a:t>
            </a:r>
            <a:r>
              <a:rPr lang="mk-MK" sz="1400" b="1" dirty="0">
                <a:solidFill>
                  <a:schemeClr val="bg1"/>
                </a:solidFill>
              </a:rPr>
              <a:t>,</a:t>
            </a:r>
            <a:r>
              <a:rPr lang="en-GB" sz="1400" b="1" dirty="0">
                <a:solidFill>
                  <a:schemeClr val="bg1"/>
                </a:solidFill>
              </a:rPr>
              <a:t>95</a:t>
            </a:r>
            <a:r>
              <a:rPr lang="mk-MK" sz="1400" b="1" dirty="0">
                <a:solidFill>
                  <a:schemeClr val="bg1"/>
                </a:solidFill>
              </a:rPr>
              <a:t>% </a:t>
            </a:r>
            <a:r>
              <a:rPr lang="en-US" sz="1400" b="1" dirty="0">
                <a:solidFill>
                  <a:schemeClr val="bg1"/>
                </a:solidFill>
              </a:rPr>
              <a:t>annual or</a:t>
            </a:r>
            <a:r>
              <a:rPr lang="mk-MK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2.45</a:t>
            </a:r>
            <a:r>
              <a:rPr lang="mk-MK" sz="1400" b="1" dirty="0">
                <a:solidFill>
                  <a:schemeClr val="bg1"/>
                </a:solidFill>
              </a:rPr>
              <a:t>%  </a:t>
            </a:r>
            <a:r>
              <a:rPr lang="en-US" sz="1400" b="1" dirty="0">
                <a:solidFill>
                  <a:schemeClr val="bg1"/>
                </a:solidFill>
              </a:rPr>
              <a:t>quarterly</a:t>
            </a:r>
            <a:r>
              <a:rPr lang="mk-MK" sz="1400" b="1" dirty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00" b="1" dirty="0">
                <a:solidFill>
                  <a:schemeClr val="bg1"/>
                </a:solidFill>
              </a:rPr>
              <a:t>car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loans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increased </a:t>
            </a:r>
            <a:r>
              <a:rPr lang="en-US" sz="1400" b="1" dirty="0">
                <a:solidFill>
                  <a:schemeClr val="bg1"/>
                </a:solidFill>
              </a:rPr>
              <a:t>by 35.01%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annual </a:t>
            </a:r>
            <a:r>
              <a:rPr lang="en-GB" sz="1400" b="1" dirty="0">
                <a:solidFill>
                  <a:schemeClr val="bg1"/>
                </a:solidFill>
              </a:rPr>
              <a:t>or 45.58 </a:t>
            </a:r>
            <a:r>
              <a:rPr lang="ru-RU" sz="1400" b="1" dirty="0">
                <a:solidFill>
                  <a:schemeClr val="bg1"/>
                </a:solidFill>
              </a:rPr>
              <a:t>% </a:t>
            </a:r>
            <a:r>
              <a:rPr lang="en-US" sz="14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ru-RU" sz="1400" b="1" dirty="0">
                <a:solidFill>
                  <a:schemeClr val="bg1"/>
                </a:solidFill>
              </a:rPr>
              <a:t>.</a:t>
            </a:r>
            <a:endParaRPr lang="en-GB" sz="14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2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2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200" b="1" dirty="0">
                <a:solidFill>
                  <a:srgbClr val="00FF00"/>
                </a:solidFill>
              </a:rPr>
              <a:t> and </a:t>
            </a:r>
            <a:r>
              <a:rPr lang="en-GB" sz="1200" b="1" i="0" dirty="0">
                <a:solidFill>
                  <a:srgbClr val="00FF00"/>
                </a:solidFill>
                <a:effectLst/>
              </a:rPr>
              <a:t>protection of the environment.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200" b="0" i="0" u="none" strike="noStrike" baseline="0" dirty="0">
              <a:solidFill>
                <a:srgbClr val="00FF0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200" dirty="0">
                <a:solidFill>
                  <a:srgbClr val="00FF00"/>
                </a:solidFill>
              </a:rPr>
              <a:t> </a:t>
            </a:r>
            <a:r>
              <a:rPr lang="en-US" sz="1200" b="0" i="0" u="none" strike="noStrike" baseline="0" dirty="0">
                <a:solidFill>
                  <a:srgbClr val="00FF00"/>
                </a:solidFill>
              </a:rPr>
              <a:t>households amount 1.382 Mio.DEN</a:t>
            </a:r>
            <a:r>
              <a:rPr lang="mk-MK" sz="1200" b="0" i="0" u="none" strike="noStrike" baseline="0" dirty="0">
                <a:solidFill>
                  <a:srgbClr val="00FF00"/>
                </a:solidFill>
              </a:rPr>
              <a:t>, 0,7% </a:t>
            </a:r>
            <a:r>
              <a:rPr lang="en-GB" sz="1200" b="0" i="0" u="none" strike="noStrike" baseline="0" dirty="0">
                <a:solidFill>
                  <a:srgbClr val="00FF00"/>
                </a:solidFill>
              </a:rPr>
              <a:t>in total Loans to households'</a:t>
            </a:r>
            <a:endParaRPr lang="mk-MK" sz="12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FF00"/>
                </a:solidFill>
              </a:rPr>
              <a:t>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 According to World Bank</a:t>
            </a:r>
            <a:endParaRPr lang="ru-RU" sz="1100" b="1" dirty="0">
              <a:solidFill>
                <a:srgbClr val="00FF00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65131"/>
              </p:ext>
            </p:extLst>
          </p:nvPr>
        </p:nvGraphicFramePr>
        <p:xfrm>
          <a:off x="6257127" y="4013054"/>
          <a:ext cx="5838742" cy="2398755"/>
        </p:xfrm>
        <a:graphic>
          <a:graphicData uri="http://schemas.openxmlformats.org/drawingml/2006/table">
            <a:tbl>
              <a:tblPr/>
              <a:tblGrid>
                <a:gridCol w="1405378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3882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9014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799944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08943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5566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Loans - </a:t>
                      </a:r>
                      <a:r>
                        <a:rPr lang="mk-MK" sz="11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households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09/2021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06/2022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38094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Consumer loans and credit cards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142,649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147,721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27065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35.01%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45.58%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Housing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65,679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72,409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74,182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-12.78%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2876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212,630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218,772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223,967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226,800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32742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reen loans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-25.05%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535598"/>
              </p:ext>
            </p:extLst>
          </p:nvPr>
        </p:nvGraphicFramePr>
        <p:xfrm>
          <a:off x="4134678" y="823016"/>
          <a:ext cx="3101009" cy="290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289186" y="3746842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BC1C6F-C795-D3CB-5214-A266563D7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07169"/>
              </p:ext>
            </p:extLst>
          </p:nvPr>
        </p:nvGraphicFramePr>
        <p:xfrm>
          <a:off x="251530" y="6294209"/>
          <a:ext cx="5787936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5286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granted loans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09/2021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GRANTED LOANS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4.46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4.37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4,35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8522B7D-9ADA-63B4-CE35-B15A813785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351263"/>
              </p:ext>
            </p:extLst>
          </p:nvPr>
        </p:nvGraphicFramePr>
        <p:xfrm>
          <a:off x="96129" y="1028845"/>
          <a:ext cx="44038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3C2F54E-1A05-8906-9AA3-63983011B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901846"/>
              </p:ext>
            </p:extLst>
          </p:nvPr>
        </p:nvGraphicFramePr>
        <p:xfrm>
          <a:off x="7357403" y="934592"/>
          <a:ext cx="4572000" cy="293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" y="288468"/>
            <a:ext cx="11999742" cy="499367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US" sz="16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 Loans</a:t>
            </a:r>
            <a:r>
              <a:rPr lang="mk-MK" sz="16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 </a:t>
            </a:r>
            <a:endParaRPr lang="en-US" sz="1600" b="1" dirty="0">
              <a:solidFill>
                <a:srgbClr val="00206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C30EFC-8D18-BEDA-9DDD-9C48F2D4D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28922"/>
              </p:ext>
            </p:extLst>
          </p:nvPr>
        </p:nvGraphicFramePr>
        <p:xfrm>
          <a:off x="464989" y="4431574"/>
          <a:ext cx="11276438" cy="1942925"/>
        </p:xfrm>
        <a:graphic>
          <a:graphicData uri="http://schemas.openxmlformats.org/drawingml/2006/table">
            <a:tbl>
              <a:tblPr/>
              <a:tblGrid>
                <a:gridCol w="2714225">
                  <a:extLst>
                    <a:ext uri="{9D8B030D-6E8A-4147-A177-3AD203B41FA5}">
                      <a16:colId xmlns:a16="http://schemas.microsoft.com/office/drawing/2014/main" val="4047326071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3905831523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421964868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1716448367"/>
                    </a:ext>
                  </a:extLst>
                </a:gridCol>
                <a:gridCol w="977705">
                  <a:extLst>
                    <a:ext uri="{9D8B030D-6E8A-4147-A177-3AD203B41FA5}">
                      <a16:colId xmlns:a16="http://schemas.microsoft.com/office/drawing/2014/main" val="1997160856"/>
                    </a:ext>
                  </a:extLst>
                </a:gridCol>
                <a:gridCol w="1094446">
                  <a:extLst>
                    <a:ext uri="{9D8B030D-6E8A-4147-A177-3AD203B41FA5}">
                      <a16:colId xmlns:a16="http://schemas.microsoft.com/office/drawing/2014/main" val="2190356270"/>
                    </a:ext>
                  </a:extLst>
                </a:gridCol>
                <a:gridCol w="890149">
                  <a:extLst>
                    <a:ext uri="{9D8B030D-6E8A-4147-A177-3AD203B41FA5}">
                      <a16:colId xmlns:a16="http://schemas.microsoft.com/office/drawing/2014/main" val="813263480"/>
                    </a:ext>
                  </a:extLst>
                </a:gridCol>
                <a:gridCol w="1109038">
                  <a:extLst>
                    <a:ext uri="{9D8B030D-6E8A-4147-A177-3AD203B41FA5}">
                      <a16:colId xmlns:a16="http://schemas.microsoft.com/office/drawing/2014/main" val="2678697128"/>
                    </a:ext>
                  </a:extLst>
                </a:gridCol>
                <a:gridCol w="1109038">
                  <a:extLst>
                    <a:ext uri="{9D8B030D-6E8A-4147-A177-3AD203B41FA5}">
                      <a16:colId xmlns:a16="http://schemas.microsoft.com/office/drawing/2014/main" val="1698565782"/>
                    </a:ext>
                  </a:extLst>
                </a:gridCol>
              </a:tblGrid>
              <a:tr h="352709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900" b="1" i="0" u="none" strike="noStrike" kern="120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Loan concentration by economic activity -</a:t>
                      </a:r>
                      <a:r>
                        <a:rPr lang="en-US" sz="11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non-financial companies 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09/2021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33061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Industry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51,550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52,722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57,391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56,570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55,843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8.33%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-1.29%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58481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35,629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38,192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40,039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39,717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40,117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12.60%</a:t>
                      </a:r>
                      <a:endParaRPr lang="en-US" sz="1100" b="1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1.01%</a:t>
                      </a:r>
                      <a:endParaRPr lang="en-US" sz="1100" b="1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81834"/>
                  </a:ext>
                </a:extLst>
              </a:tr>
              <a:tr h="3527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Electricity, gas, steam and air conditioning supply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9,432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10,277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11,660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14,018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15,772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67.22%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12.51%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06122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72,758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76,884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75,540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76,939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77,340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6.30%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0.52%</a:t>
                      </a:r>
                      <a:endParaRPr lang="en-US" sz="1100" b="1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03255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Transport and storage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15,426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15,998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14,644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15,222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15,883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2.96%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4.34%</a:t>
                      </a:r>
                      <a:endParaRPr lang="en-US" sz="1100" b="1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39918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48,203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49,694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52,309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51,800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50,294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4.34%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-2.91%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40993"/>
                  </a:ext>
                </a:extLst>
              </a:tr>
              <a:tr h="33138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232,998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243,768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251,584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254,265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255,249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sng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sng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9.55%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sng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0.39%</a:t>
                      </a:r>
                      <a:endParaRPr lang="en-US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08443"/>
                  </a:ext>
                </a:extLst>
              </a:tr>
            </a:tbl>
          </a:graphicData>
        </a:graphic>
      </p:graphicFrame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4989" y="787835"/>
            <a:ext cx="6068333" cy="3464053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</a:rPr>
              <a:t>Loans of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participate with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48%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increased by 9,55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 annual,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bg1"/>
                </a:solidFill>
              </a:rPr>
              <a:t>0</a:t>
            </a:r>
            <a:r>
              <a:rPr lang="mk-MK" sz="1200" b="1" dirty="0">
                <a:solidFill>
                  <a:schemeClr val="bg1"/>
                </a:solidFill>
              </a:rPr>
              <a:t>,</a:t>
            </a:r>
            <a:r>
              <a:rPr lang="en-GB" sz="1200" b="1" dirty="0">
                <a:solidFill>
                  <a:schemeClr val="bg1"/>
                </a:solidFill>
              </a:rPr>
              <a:t>39</a:t>
            </a:r>
            <a:r>
              <a:rPr lang="mk-MK" sz="1200" b="1" dirty="0">
                <a:solidFill>
                  <a:schemeClr val="bg1"/>
                </a:solidFill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chemeClr val="bg1"/>
                </a:solidFill>
              </a:rPr>
              <a:t>Loans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structure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by economic activity of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  <a:endParaRPr lang="mk-MK" sz="1200" b="1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</a:rPr>
              <a:t>Trade 30%</a:t>
            </a:r>
            <a:r>
              <a:rPr lang="en-US" sz="1200" b="1" dirty="0">
                <a:solidFill>
                  <a:schemeClr val="bg1"/>
                </a:solidFill>
              </a:rPr>
              <a:t>, increased by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6</a:t>
            </a:r>
            <a:r>
              <a:rPr lang="ru-RU" sz="1200" b="1" dirty="0">
                <a:solidFill>
                  <a:schemeClr val="bg1"/>
                </a:solidFill>
              </a:rPr>
              <a:t>,</a:t>
            </a:r>
            <a:r>
              <a:rPr lang="en-GB" sz="1200" b="1" dirty="0">
                <a:solidFill>
                  <a:schemeClr val="bg1"/>
                </a:solidFill>
              </a:rPr>
              <a:t>30</a:t>
            </a:r>
            <a:r>
              <a:rPr lang="ru-RU" sz="1200" b="1" dirty="0">
                <a:solidFill>
                  <a:schemeClr val="bg1"/>
                </a:solidFill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annual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or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0.52</a:t>
            </a:r>
            <a:r>
              <a:rPr lang="ru-RU" sz="1200" b="1" dirty="0">
                <a:solidFill>
                  <a:schemeClr val="bg1"/>
                </a:solidFill>
              </a:rPr>
              <a:t>%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ru-RU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chemeClr val="bg1"/>
                </a:solidFill>
              </a:rPr>
              <a:t>Industry 22%, increased by </a:t>
            </a:r>
            <a:r>
              <a:rPr lang="en-GB" sz="1200" b="1" dirty="0">
                <a:solidFill>
                  <a:schemeClr val="bg1"/>
                </a:solidFill>
              </a:rPr>
              <a:t>8</a:t>
            </a:r>
            <a:r>
              <a:rPr lang="mk-MK" sz="1200" b="1" dirty="0">
                <a:solidFill>
                  <a:schemeClr val="bg1"/>
                </a:solidFill>
              </a:rPr>
              <a:t>,</a:t>
            </a:r>
            <a:r>
              <a:rPr lang="en-GB" sz="1200" b="1" dirty="0">
                <a:solidFill>
                  <a:schemeClr val="bg1"/>
                </a:solidFill>
              </a:rPr>
              <a:t>33</a:t>
            </a:r>
            <a:r>
              <a:rPr lang="mk-MK" sz="1200" b="1" dirty="0">
                <a:solidFill>
                  <a:schemeClr val="bg1"/>
                </a:solidFill>
              </a:rPr>
              <a:t>% </a:t>
            </a:r>
            <a:r>
              <a:rPr lang="en-US" sz="1200" b="1" dirty="0">
                <a:solidFill>
                  <a:schemeClr val="bg1"/>
                </a:solidFill>
              </a:rPr>
              <a:t> annual or reduced by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US" sz="1200" b="1" dirty="0">
                <a:solidFill>
                  <a:schemeClr val="bg1"/>
                </a:solidFill>
              </a:rPr>
              <a:t>       (-1.29%)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Construction 16%</a:t>
            </a:r>
            <a:r>
              <a:rPr lang="en-US" sz="1200" b="1" dirty="0">
                <a:solidFill>
                  <a:schemeClr val="bg1"/>
                </a:solidFill>
              </a:rPr>
              <a:t>, increased by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1</a:t>
            </a:r>
            <a:r>
              <a:rPr lang="en-GB" sz="1200" b="1" dirty="0">
                <a:solidFill>
                  <a:schemeClr val="bg1"/>
                </a:solidFill>
              </a:rPr>
              <a:t>2</a:t>
            </a:r>
            <a:r>
              <a:rPr lang="ru-RU" sz="1200" b="1" dirty="0">
                <a:solidFill>
                  <a:schemeClr val="bg1"/>
                </a:solidFill>
              </a:rPr>
              <a:t>,</a:t>
            </a:r>
            <a:r>
              <a:rPr lang="en-GB" sz="1200" b="1" dirty="0">
                <a:solidFill>
                  <a:schemeClr val="bg1"/>
                </a:solidFill>
              </a:rPr>
              <a:t>60</a:t>
            </a:r>
            <a:r>
              <a:rPr lang="ru-RU" sz="1200" b="1" dirty="0">
                <a:solidFill>
                  <a:schemeClr val="bg1"/>
                </a:solidFill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annual or </a:t>
            </a:r>
            <a:r>
              <a:rPr lang="en-GB" sz="1200" b="1" dirty="0">
                <a:solidFill>
                  <a:schemeClr val="bg1"/>
                </a:solidFill>
              </a:rPr>
              <a:t>1.01</a:t>
            </a:r>
            <a:r>
              <a:rPr lang="mk-MK" sz="1200" b="1" dirty="0">
                <a:solidFill>
                  <a:schemeClr val="bg1"/>
                </a:solidFill>
              </a:rPr>
              <a:t>%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form of financing that enables borrowers to invest exclusively in projects that make a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1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of non-financial com. amount 1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1.494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 Mio.DEN</a:t>
            </a:r>
            <a:r>
              <a:rPr lang="en-GB" sz="1100" dirty="0">
                <a:solidFill>
                  <a:srgbClr val="00FF00"/>
                </a:solidFill>
              </a:rPr>
              <a:t> 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5,8%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100" dirty="0">
                <a:solidFill>
                  <a:srgbClr val="00FF00"/>
                </a:solidFill>
              </a:rPr>
              <a:t>of</a:t>
            </a:r>
            <a:r>
              <a:rPr lang="mk-MK" sz="11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US" sz="1100" dirty="0">
                <a:solidFill>
                  <a:srgbClr val="00FF00"/>
                </a:solidFill>
                <a:latin typeface="+mj-lt"/>
              </a:rPr>
              <a:t>non-financial companies 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FF0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rgbClr val="00FF00"/>
                </a:solidFill>
              </a:rPr>
              <a:t>According to World Bank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517997" y="425245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BDA69A-32F3-3F31-7E9C-8E4E08660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83318"/>
              </p:ext>
            </p:extLst>
          </p:nvPr>
        </p:nvGraphicFramePr>
        <p:xfrm>
          <a:off x="0" y="6381213"/>
          <a:ext cx="10329491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7654">
                  <a:extLst>
                    <a:ext uri="{9D8B030D-6E8A-4147-A177-3AD203B41FA5}">
                      <a16:colId xmlns:a16="http://schemas.microsoft.com/office/drawing/2014/main" val="2274939842"/>
                    </a:ext>
                  </a:extLst>
                </a:gridCol>
                <a:gridCol w="1006807">
                  <a:extLst>
                    <a:ext uri="{9D8B030D-6E8A-4147-A177-3AD203B41FA5}">
                      <a16:colId xmlns:a16="http://schemas.microsoft.com/office/drawing/2014/main" val="1571187417"/>
                    </a:ext>
                  </a:extLst>
                </a:gridCol>
                <a:gridCol w="805446">
                  <a:extLst>
                    <a:ext uri="{9D8B030D-6E8A-4147-A177-3AD203B41FA5}">
                      <a16:colId xmlns:a16="http://schemas.microsoft.com/office/drawing/2014/main" val="1236048312"/>
                    </a:ext>
                  </a:extLst>
                </a:gridCol>
                <a:gridCol w="1006807">
                  <a:extLst>
                    <a:ext uri="{9D8B030D-6E8A-4147-A177-3AD203B41FA5}">
                      <a16:colId xmlns:a16="http://schemas.microsoft.com/office/drawing/2014/main" val="3366170275"/>
                    </a:ext>
                  </a:extLst>
                </a:gridCol>
                <a:gridCol w="1006807">
                  <a:extLst>
                    <a:ext uri="{9D8B030D-6E8A-4147-A177-3AD203B41FA5}">
                      <a16:colId xmlns:a16="http://schemas.microsoft.com/office/drawing/2014/main" val="3715342118"/>
                    </a:ext>
                  </a:extLst>
                </a:gridCol>
                <a:gridCol w="1059797">
                  <a:extLst>
                    <a:ext uri="{9D8B030D-6E8A-4147-A177-3AD203B41FA5}">
                      <a16:colId xmlns:a16="http://schemas.microsoft.com/office/drawing/2014/main" val="1998894817"/>
                    </a:ext>
                  </a:extLst>
                </a:gridCol>
                <a:gridCol w="678269">
                  <a:extLst>
                    <a:ext uri="{9D8B030D-6E8A-4147-A177-3AD203B41FA5}">
                      <a16:colId xmlns:a16="http://schemas.microsoft.com/office/drawing/2014/main" val="1446753034"/>
                    </a:ext>
                  </a:extLst>
                </a:gridCol>
                <a:gridCol w="763056">
                  <a:extLst>
                    <a:ext uri="{9D8B030D-6E8A-4147-A177-3AD203B41FA5}">
                      <a16:colId xmlns:a16="http://schemas.microsoft.com/office/drawing/2014/main" val="1339287477"/>
                    </a:ext>
                  </a:extLst>
                </a:gridCol>
                <a:gridCol w="794848">
                  <a:extLst>
                    <a:ext uri="{9D8B030D-6E8A-4147-A177-3AD203B41FA5}">
                      <a16:colId xmlns:a16="http://schemas.microsoft.com/office/drawing/2014/main" val="1535929598"/>
                    </a:ext>
                  </a:extLst>
                </a:gridCol>
              </a:tblGrid>
              <a:tr h="24255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Green  loans </a:t>
                      </a:r>
                      <a:endParaRPr lang="mk-MK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                 7,483 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           9,233 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                 9,454 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                 9,565 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                </a:t>
                      </a:r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   </a:t>
                      </a:r>
                      <a:r>
                        <a:rPr lang="en-US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11,494 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19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D8C0C0-2210-E650-577C-2059E463E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70225"/>
              </p:ext>
            </p:extLst>
          </p:nvPr>
        </p:nvGraphicFramePr>
        <p:xfrm>
          <a:off x="9827268" y="6511695"/>
          <a:ext cx="1756355" cy="177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256">
                  <a:extLst>
                    <a:ext uri="{9D8B030D-6E8A-4147-A177-3AD203B41FA5}">
                      <a16:colId xmlns:a16="http://schemas.microsoft.com/office/drawing/2014/main" val="161471596"/>
                    </a:ext>
                  </a:extLst>
                </a:gridCol>
                <a:gridCol w="896099">
                  <a:extLst>
                    <a:ext uri="{9D8B030D-6E8A-4147-A177-3AD203B41FA5}">
                      <a16:colId xmlns:a16="http://schemas.microsoft.com/office/drawing/2014/main" val="482152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53.60%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20.16%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435604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6AD0245-3F42-4BE1-5FCF-8F6812D79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07430"/>
              </p:ext>
            </p:extLst>
          </p:nvPr>
        </p:nvGraphicFramePr>
        <p:xfrm>
          <a:off x="6676894" y="843840"/>
          <a:ext cx="4572000" cy="340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" y="288468"/>
            <a:ext cx="11999742" cy="499367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US" sz="16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Loans</a:t>
            </a:r>
            <a:endParaRPr lang="en-US" sz="1600" b="1" dirty="0">
              <a:solidFill>
                <a:srgbClr val="00206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84773"/>
              </p:ext>
            </p:extLst>
          </p:nvPr>
        </p:nvGraphicFramePr>
        <p:xfrm>
          <a:off x="427336" y="1547365"/>
          <a:ext cx="5885484" cy="1122105"/>
        </p:xfrm>
        <a:graphic>
          <a:graphicData uri="http://schemas.openxmlformats.org/drawingml/2006/table">
            <a:tbl>
              <a:tblPr/>
              <a:tblGrid>
                <a:gridCol w="2965221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140475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514505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265283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334861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Група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338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Total loans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mk-MK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0,24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0,07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4486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Rate of 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non-financial companies)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2,33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1,65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427336" y="3429000"/>
            <a:ext cx="5885485" cy="261659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rgbClr val="002060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rgbClr val="002060"/>
                </a:solidFill>
                <a:effectLst/>
              </a:rPr>
              <a:t>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3,</a:t>
            </a:r>
            <a:r>
              <a:rPr lang="en-GB" sz="1200" i="1" dirty="0">
                <a:solidFill>
                  <a:srgbClr val="002060"/>
                </a:solidFill>
              </a:rPr>
              <a:t>31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</a:p>
          <a:p>
            <a:pPr lvl="0">
              <a:defRPr/>
            </a:pPr>
            <a:r>
              <a:rPr lang="en-GB" sz="1200" i="1" dirty="0">
                <a:solidFill>
                  <a:srgbClr val="002060"/>
                </a:solidFill>
              </a:rPr>
              <a:t>reduced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by (-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0,</a:t>
            </a:r>
            <a:r>
              <a:rPr lang="en-GB" sz="1200" i="1" dirty="0">
                <a:solidFill>
                  <a:srgbClr val="002060"/>
                </a:solidFill>
              </a:rPr>
              <a:t>24)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 and increased by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0,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07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GB" sz="1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lvl="0">
              <a:defRPr/>
            </a:pPr>
            <a:endParaRPr kumimoji="0" lang="en-GB" sz="1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rgbClr val="002060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rgbClr val="002060"/>
                </a:solidFill>
              </a:rPr>
              <a:t>(</a:t>
            </a:r>
            <a:r>
              <a:rPr lang="en-US" sz="1200" i="0" u="none" strike="noStrike" baseline="0" dirty="0">
                <a:solidFill>
                  <a:srgbClr val="002060"/>
                </a:solidFill>
              </a:rPr>
              <a:t>non-financial companies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7.61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endParaRPr kumimoji="0" lang="en-GB" sz="1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increased</a:t>
            </a:r>
            <a:r>
              <a:rPr lang="en-US" sz="1200" dirty="0">
                <a:solidFill>
                  <a:srgbClr val="002060"/>
                </a:solidFill>
              </a:rPr>
              <a:t> by </a:t>
            </a:r>
            <a:r>
              <a:rPr lang="en-GB" sz="1200" i="1" dirty="0">
                <a:solidFill>
                  <a:srgbClr val="002060"/>
                </a:solidFill>
              </a:rPr>
              <a:t>2.33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rgbClr val="002060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1.65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endParaRPr kumimoji="0" lang="mk-MK" sz="1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453F8F5-9A83-DE98-7FA5-2EAA8FC0F5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440462"/>
              </p:ext>
            </p:extLst>
          </p:nvPr>
        </p:nvGraphicFramePr>
        <p:xfrm>
          <a:off x="6808773" y="790482"/>
          <a:ext cx="48017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D089BB6-1A7B-8000-0EC8-B605578C9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27581"/>
              </p:ext>
            </p:extLst>
          </p:nvPr>
        </p:nvGraphicFramePr>
        <p:xfrm>
          <a:off x="6808773" y="3639700"/>
          <a:ext cx="46676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5" y="310342"/>
            <a:ext cx="11750248" cy="513104"/>
          </a:xfrm>
        </p:spPr>
        <p:txBody>
          <a:bodyPr>
            <a:norm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Macedonian Banking sector: Liability’s structure</a:t>
            </a:r>
            <a:endParaRPr lang="en-US" sz="16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406887" y="3566583"/>
            <a:ext cx="6662908" cy="2806807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</a:rPr>
              <a:t>In the structure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of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liabilities, the </a:t>
            </a:r>
            <a:r>
              <a:rPr lang="en-US" sz="1200" dirty="0">
                <a:solidFill>
                  <a:srgbClr val="002060"/>
                </a:solidFill>
              </a:rPr>
              <a:t>deposits amount </a:t>
            </a:r>
            <a:r>
              <a:rPr lang="ru-RU" sz="1200" dirty="0">
                <a:solidFill>
                  <a:srgbClr val="002060"/>
                </a:solidFill>
              </a:rPr>
              <a:t>4</a:t>
            </a:r>
            <a:r>
              <a:rPr lang="en-GB" sz="1200" dirty="0">
                <a:solidFill>
                  <a:srgbClr val="002060"/>
                </a:solidFill>
              </a:rPr>
              <a:t>69.603 Mio. DEN </a:t>
            </a:r>
            <a:r>
              <a:rPr lang="en-US" sz="1200" dirty="0">
                <a:solidFill>
                  <a:srgbClr val="002060"/>
                </a:solidFill>
              </a:rPr>
              <a:t>are dominant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that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2060"/>
                </a:solidFill>
              </a:rPr>
              <a:t>participate by</a:t>
            </a:r>
            <a:r>
              <a:rPr lang="ru-RU" sz="1200" dirty="0">
                <a:solidFill>
                  <a:srgbClr val="002060"/>
                </a:solidFill>
              </a:rPr>
              <a:t> 7</a:t>
            </a:r>
            <a:r>
              <a:rPr lang="en-GB" sz="1200" dirty="0">
                <a:solidFill>
                  <a:srgbClr val="002060"/>
                </a:solidFill>
              </a:rPr>
              <a:t>1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regarding  previous year are 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increased by </a:t>
            </a:r>
            <a:r>
              <a:rPr lang="en-GB" sz="1200" dirty="0">
                <a:solidFill>
                  <a:srgbClr val="002060"/>
                </a:solidFill>
              </a:rPr>
              <a:t>3.97% or 3.07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.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GB" sz="1200" dirty="0">
                <a:solidFill>
                  <a:srgbClr val="002060"/>
                </a:solidFill>
              </a:rPr>
              <a:t>82.730 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 with </a:t>
            </a:r>
            <a:r>
              <a:rPr lang="ru-RU" sz="1200" dirty="0">
                <a:solidFill>
                  <a:srgbClr val="002060"/>
                </a:solidFill>
              </a:rPr>
              <a:t>12 %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increased by  9.93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annual,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2060"/>
                </a:solidFill>
              </a:rPr>
              <a:t>or </a:t>
            </a:r>
            <a:r>
              <a:rPr lang="ru-RU" sz="1200" dirty="0">
                <a:solidFill>
                  <a:srgbClr val="002060"/>
                </a:solidFill>
              </a:rPr>
              <a:t>3,</a:t>
            </a:r>
            <a:r>
              <a:rPr lang="en-GB" sz="1200" dirty="0">
                <a:solidFill>
                  <a:srgbClr val="002060"/>
                </a:solidFill>
              </a:rPr>
              <a:t>86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US" sz="1200" dirty="0">
                <a:solidFill>
                  <a:srgbClr val="002060"/>
                </a:solidFill>
              </a:rPr>
              <a:t> quarterly.</a:t>
            </a:r>
            <a:endParaRPr lang="ru-RU" sz="12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2060"/>
                </a:solidFill>
              </a:rPr>
              <a:t>Capital adequacy ratio  is</a:t>
            </a:r>
            <a:r>
              <a:rPr lang="ru-RU" sz="1200" dirty="0">
                <a:solidFill>
                  <a:srgbClr val="002060"/>
                </a:solidFill>
              </a:rPr>
              <a:t> 17</a:t>
            </a:r>
            <a:r>
              <a:rPr lang="en-GB" sz="1200" dirty="0">
                <a:solidFill>
                  <a:srgbClr val="002060"/>
                </a:solidFill>
              </a:rPr>
              <a:t>,71 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GB" sz="1200" dirty="0">
                <a:solidFill>
                  <a:srgbClr val="002060"/>
                </a:solidFill>
              </a:rPr>
              <a:t> and regarding previous year is </a:t>
            </a:r>
            <a:r>
              <a:rPr lang="en-US" sz="1200" dirty="0">
                <a:solidFill>
                  <a:srgbClr val="002060"/>
                </a:solidFill>
              </a:rPr>
              <a:t>increased by  </a:t>
            </a:r>
            <a:r>
              <a:rPr lang="ru-RU" sz="1200" dirty="0">
                <a:solidFill>
                  <a:srgbClr val="002060"/>
                </a:solidFill>
              </a:rPr>
              <a:t>0,</a:t>
            </a:r>
            <a:r>
              <a:rPr lang="en-GB" sz="1200" dirty="0">
                <a:solidFill>
                  <a:srgbClr val="002060"/>
                </a:solidFill>
              </a:rPr>
              <a:t>45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 annual,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2060"/>
                </a:solidFill>
              </a:rPr>
              <a:t>or 0.42% </a:t>
            </a:r>
            <a:r>
              <a:rPr lang="en-US" sz="1200" dirty="0">
                <a:solidFill>
                  <a:srgbClr val="002060"/>
                </a:solidFill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and likewise indicates on the capacity and coverage of the risks from Banks activity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2060"/>
                </a:solidFill>
              </a:rPr>
              <a:t>as well as stabile level on Banking sector solvency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34206"/>
              </p:ext>
            </p:extLst>
          </p:nvPr>
        </p:nvGraphicFramePr>
        <p:xfrm>
          <a:off x="290351" y="900857"/>
          <a:ext cx="7010103" cy="1925709"/>
        </p:xfrm>
        <a:graphic>
          <a:graphicData uri="http://schemas.openxmlformats.org/drawingml/2006/table">
            <a:tbl>
              <a:tblPr/>
              <a:tblGrid>
                <a:gridCol w="1317644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312073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09/2021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219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451,675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468,844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454,700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75,257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73,779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76,626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81,663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96,043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104,642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108,616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28.48%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-3.40%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608,595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262597" y="294320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76C09B-4A69-A290-E288-5D338F10A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712796"/>
              </p:ext>
            </p:extLst>
          </p:nvPr>
        </p:nvGraphicFramePr>
        <p:xfrm>
          <a:off x="290351" y="3502977"/>
          <a:ext cx="4590913" cy="2870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C470A81-2337-F02B-A4FB-68854536E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406218"/>
              </p:ext>
            </p:extLst>
          </p:nvPr>
        </p:nvGraphicFramePr>
        <p:xfrm>
          <a:off x="7497795" y="762839"/>
          <a:ext cx="45720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10" y="315920"/>
            <a:ext cx="11999742" cy="513104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Macedonian Banking sector</a:t>
            </a:r>
            <a:r>
              <a:rPr lang="en-GB" sz="16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GB" sz="1600" b="1" i="0" u="none" strike="noStrike" dirty="0">
                <a:solidFill>
                  <a:srgbClr val="002060"/>
                </a:solidFill>
                <a:effectLst/>
                <a:latin typeface="+mn-lt"/>
              </a:rPr>
              <a:t>Deposits</a:t>
            </a:r>
            <a:endParaRPr lang="en-US" sz="16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359209" y="783047"/>
            <a:ext cx="6964066" cy="1357122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Structure of </a:t>
            </a:r>
            <a:r>
              <a:rPr lang="en-GB" sz="1100" i="0" u="none" strike="noStrike" dirty="0">
                <a:solidFill>
                  <a:schemeClr val="bg1"/>
                </a:solidFill>
                <a:effectLst/>
                <a:latin typeface="+mn-lt"/>
              </a:rPr>
              <a:t>Deposits</a:t>
            </a:r>
            <a:r>
              <a:rPr lang="en-GB" sz="1100" dirty="0">
                <a:solidFill>
                  <a:schemeClr val="bg1"/>
                </a:solidFill>
              </a:rPr>
              <a:t>: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Deposits’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5</a:t>
            </a:r>
            <a:r>
              <a:rPr lang="mk-MK" sz="1100" dirty="0">
                <a:solidFill>
                  <a:schemeClr val="bg1"/>
                </a:solidFill>
              </a:rPr>
              <a:t>,</a:t>
            </a:r>
            <a:r>
              <a:rPr lang="en-GB" sz="1100" dirty="0">
                <a:solidFill>
                  <a:schemeClr val="bg1"/>
                </a:solidFill>
              </a:rPr>
              <a:t>39 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1.86 %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r>
              <a:rPr lang="mk-MK" sz="1100" dirty="0">
                <a:solidFill>
                  <a:schemeClr val="bg1"/>
                </a:solidFill>
              </a:rPr>
              <a:t>, 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</a:t>
            </a:r>
            <a:r>
              <a:rPr lang="mk-MK" sz="1100" dirty="0">
                <a:solidFill>
                  <a:schemeClr val="bg1"/>
                </a:solidFill>
              </a:rPr>
              <a:t>2</a:t>
            </a:r>
            <a:r>
              <a:rPr lang="en-GB" sz="1100" dirty="0">
                <a:solidFill>
                  <a:schemeClr val="bg1"/>
                </a:solidFill>
              </a:rPr>
              <a:t>9</a:t>
            </a:r>
            <a:r>
              <a:rPr lang="mk-MK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0.45 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5.99%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r>
              <a:rPr lang="ru-RU" sz="1100" dirty="0">
                <a:solidFill>
                  <a:schemeClr val="bg1"/>
                </a:solidFill>
              </a:rPr>
              <a:t>.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6C3465-1386-64FF-3C4C-299B771F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231135"/>
              </p:ext>
            </p:extLst>
          </p:nvPr>
        </p:nvGraphicFramePr>
        <p:xfrm>
          <a:off x="7633253" y="4324928"/>
          <a:ext cx="3128581" cy="968814"/>
        </p:xfrm>
        <a:graphic>
          <a:graphicData uri="http://schemas.openxmlformats.org/drawingml/2006/table">
            <a:tbl>
              <a:tblPr/>
              <a:tblGrid>
                <a:gridCol w="1341425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1787156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33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193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5.99%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48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193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3.07%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mk-MK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5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.</a:t>
            </a:r>
            <a:r>
              <a:rPr lang="en-GB" sz="1400" b="1" dirty="0">
                <a:solidFill>
                  <a:srgbClr val="002060"/>
                </a:solidFill>
              </a:rPr>
              <a:t>39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3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.97%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85B45-8BEB-DE20-3D2D-5184B6ECA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2075"/>
              </p:ext>
            </p:extLst>
          </p:nvPr>
        </p:nvGraphicFramePr>
        <p:xfrm>
          <a:off x="364409" y="6058498"/>
          <a:ext cx="6971026" cy="52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RECEIVED DEPOSITS </a:t>
                      </a:r>
                    </a:p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0.78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D9C24A7-28C7-8F7A-DACD-663C5DD50B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4102236"/>
              </p:ext>
            </p:extLst>
          </p:nvPr>
        </p:nvGraphicFramePr>
        <p:xfrm>
          <a:off x="364409" y="5766951"/>
          <a:ext cx="6921441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301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09/2021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EFB3AEB-DE0D-296B-767D-64BDCB587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542009"/>
              </p:ext>
            </p:extLst>
          </p:nvPr>
        </p:nvGraphicFramePr>
        <p:xfrm>
          <a:off x="7424958" y="8950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BB3BDA9-D72D-3F37-5560-03E776DECD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63441"/>
              </p:ext>
            </p:extLst>
          </p:nvPr>
        </p:nvGraphicFramePr>
        <p:xfrm>
          <a:off x="405616" y="2431716"/>
          <a:ext cx="6917659" cy="3057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14762</TotalTime>
  <Words>2044</Words>
  <Application>Microsoft Office PowerPoint</Application>
  <PresentationFormat>Widescreen</PresentationFormat>
  <Paragraphs>567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Aldhabi</vt:lpstr>
      <vt:lpstr>Arial</vt:lpstr>
      <vt:lpstr>Calibri</vt:lpstr>
      <vt:lpstr>Calibri Light</vt:lpstr>
      <vt:lpstr>Segoe UI</vt:lpstr>
      <vt:lpstr>Segoe UI Historic</vt:lpstr>
      <vt:lpstr>Tahoma</vt:lpstr>
      <vt:lpstr>Times New Roman</vt:lpstr>
      <vt:lpstr>Wingdings</vt:lpstr>
      <vt:lpstr>Office Theme</vt:lpstr>
      <vt:lpstr>  Macroeconomic data and the  Banking system of the Republic of North Macedonia   September 30, 2022 </vt:lpstr>
      <vt:lpstr>PowerPoint Presentation</vt:lpstr>
      <vt:lpstr>Macedonian Banking sector: Assets</vt:lpstr>
      <vt:lpstr>Macedonian Banking sector: Structure of assets and managing the Liquidity risk </vt:lpstr>
      <vt:lpstr>Macedonian Banking sector: Loans</vt:lpstr>
      <vt:lpstr>Macedonian Banking sector:  Loans </vt:lpstr>
      <vt:lpstr>Macedonian Banking sector: Loans</vt:lpstr>
      <vt:lpstr>Macedonian Banking sector: Liability’s structure</vt:lpstr>
      <vt:lpstr>Macedonian Banking sector: Deposits</vt:lpstr>
      <vt:lpstr>Macedonian Banking sector: Profitability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591</cp:revision>
  <cp:lastPrinted>2023-01-11T14:54:08Z</cp:lastPrinted>
  <dcterms:created xsi:type="dcterms:W3CDTF">2022-02-26T19:35:07Z</dcterms:created>
  <dcterms:modified xsi:type="dcterms:W3CDTF">2023-01-12T12:56:23Z</dcterms:modified>
</cp:coreProperties>
</file>