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FFFF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Podatoci_po_banki_2022_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Podatoci_po_banki_2022_6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Kreditna_izlozenost_2022_6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Pokazateli_stepen_na_rizicnost_krediten_rizik_2022_6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Podatoci_po_banki_2022_6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Podatoci_po_banki_2022_6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Podatoci_po_banki_2022_6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Pokazateli_profitabilnost_2004_2022_6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Pokazateli_profitabilnost_2004_2022_6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Pokazateli_profitabilnost_2004_2022_6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Pokazateli_profitabilnost_2004_2022_6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&#1083;&#1080;&#1082;&#1074;&#1080;&#1076;&#1085;&#1072;%20&#1072;&#1082;&#1090;&#1080;&#1074;&#1072;%20&#1080;%20&#1092;&#1080;&#1085;&#1072;&#1089;&#1080;&#1089;&#1082;&#1072;%20&#1080;&#1085;&#1090;&#1077;&#1088;&#1084;&#1072;&#1077;&#1076;&#1080;&#1112;&#1072;&#1094;&#1080;&#1112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Podatoci_po_banki_2022_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4.%20&#1087;&#1086;&#1076;&#1072;&#1090;&#1086;&#1094;&#1080;%2030%2006%202022\&#1085;&#1073;&#1088;&#1089;%20&#1089;&#1072;&#1112;&#1090;\&#1083;&#1080;&#1082;&#1074;&#1080;&#1076;&#1085;&#1072;%20&#1072;&#1082;&#1090;&#1080;&#1074;&#1072;%20&#1080;%20&#1092;&#1080;&#1085;&#1072;&#1089;&#1080;&#1089;&#1082;&#1072;%20&#1080;&#1085;&#1090;&#1077;&#1088;&#1084;&#1072;&#1077;&#1076;&#1080;&#1112;&#1072;&#1094;&#1080;&#1112;&#107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ASSETS</a:t>
            </a:r>
            <a:endParaRPr lang="mk-M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612244388004549E-2"/>
          <c:y val="0.17117965918583983"/>
          <c:w val="0.96934612644663898"/>
          <c:h val="0.61195552888227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'06'!$S$6</c:f>
              <c:strCache>
                <c:ptCount val="1"/>
                <c:pt idx="0">
                  <c:v>Актива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'06'!$T$5:$X$5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'06'!$T$6:$X$6</c:f>
              <c:numCache>
                <c:formatCode>#,##0</c:formatCode>
                <c:ptCount val="5"/>
                <c:pt idx="0">
                  <c:v>603406.65599999996</c:v>
                </c:pt>
                <c:pt idx="1">
                  <c:v>608594.84200000006</c:v>
                </c:pt>
                <c:pt idx="2">
                  <c:v>638665.78100000019</c:v>
                </c:pt>
                <c:pt idx="3">
                  <c:v>635968.35400000017</c:v>
                </c:pt>
                <c:pt idx="4">
                  <c:v>643906.0199999999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B-4927-BE7B-B9A2E395D7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7354800"/>
        <c:axId val="147354384"/>
      </c:barChart>
      <c:catAx>
        <c:axId val="14735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54384"/>
        <c:crosses val="autoZero"/>
        <c:auto val="1"/>
        <c:lblAlgn val="ctr"/>
        <c:lblOffset val="100"/>
        <c:noMultiLvlLbl val="0"/>
      </c:catAx>
      <c:valAx>
        <c:axId val="1473543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735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32 %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GB" dirty="0"/>
                      <a:t>Credit cards &amp;</a:t>
                    </a:r>
                    <a:r>
                      <a:rPr lang="en-GB" baseline="0" dirty="0"/>
                      <a:t> consumer loans
66 %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0,10 %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cap="all" baseline="0" dirty="0">
                <a:effectLst/>
              </a:rPr>
              <a:t>loans </a:t>
            </a:r>
            <a:endParaRPr lang="en-US" sz="1400" b="0" dirty="0">
              <a:effectLst/>
            </a:endParaRPr>
          </a:p>
        </c:rich>
      </c:tx>
      <c:layout>
        <c:manualLayout>
          <c:xMode val="edge"/>
          <c:yMode val="edge"/>
          <c:x val="0.43172565156968523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'06'!$S$18</c:f>
              <c:strCache>
                <c:ptCount val="1"/>
                <c:pt idx="0">
                  <c:v>Кредитина нефинансиски субјекти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'06'!$T$17:$X$17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'06'!$T$18:$X$18</c:f>
              <c:numCache>
                <c:formatCode>_(* #,##0_);_(* \(#,##0\);_(* "-"??_);_(@_)</c:formatCode>
                <c:ptCount val="5"/>
                <c:pt idx="0">
                  <c:v>367152.29</c:v>
                </c:pt>
                <c:pt idx="1">
                  <c:v>371861.39799999999</c:v>
                </c:pt>
                <c:pt idx="2">
                  <c:v>383626.717</c:v>
                </c:pt>
                <c:pt idx="3">
                  <c:v>393812.38700000005</c:v>
                </c:pt>
                <c:pt idx="4">
                  <c:v>404440.212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61-42AB-9FE1-BB77ECEC35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35900655"/>
        <c:axId val="1435901071"/>
      </c:lineChart>
      <c:catAx>
        <c:axId val="143590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901071"/>
        <c:crosses val="autoZero"/>
        <c:auto val="1"/>
        <c:lblAlgn val="ctr"/>
        <c:lblOffset val="100"/>
        <c:noMultiLvlLbl val="0"/>
      </c:catAx>
      <c:valAx>
        <c:axId val="143590107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43590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b="0">
                <a:solidFill>
                  <a:srgbClr val="002060"/>
                </a:solidFill>
                <a:latin typeface="+mn-lt"/>
              </a:rPr>
              <a:t>Credit portfolio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'06'!$S$20</c:f>
              <c:strCache>
                <c:ptCount val="1"/>
                <c:pt idx="0">
                  <c:v>Non.fin.com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'06'!$T$19:$X$19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'06'!$T$20:$X$20</c:f>
              <c:numCache>
                <c:formatCode>0%</c:formatCode>
                <c:ptCount val="5"/>
                <c:pt idx="0">
                  <c:v>0.47321097193755768</c:v>
                </c:pt>
                <c:pt idx="1">
                  <c:v>0.47075456054731452</c:v>
                </c:pt>
                <c:pt idx="2">
                  <c:v>0.47869158445500021</c:v>
                </c:pt>
                <c:pt idx="3">
                  <c:v>0.48377377474416516</c:v>
                </c:pt>
                <c:pt idx="4">
                  <c:v>0.48418692600230367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C2-417D-BFCB-AD96E5FF96AB}"/>
            </c:ext>
          </c:extLst>
        </c:ser>
        <c:ser>
          <c:idx val="1"/>
          <c:order val="1"/>
          <c:tx>
            <c:strRef>
              <c:f>'06'!$S$21</c:f>
              <c:strCache>
                <c:ptCount val="1"/>
                <c:pt idx="0">
                  <c:v>Loans -  households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'06'!$T$19:$X$19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'06'!$T$21:$X$21</c:f>
              <c:numCache>
                <c:formatCode>0%</c:formatCode>
                <c:ptCount val="5"/>
                <c:pt idx="0">
                  <c:v>0.51616861221265986</c:v>
                </c:pt>
                <c:pt idx="1">
                  <c:v>0.51875284995298165</c:v>
                </c:pt>
                <c:pt idx="2">
                  <c:v>0.51134881984770619</c:v>
                </c:pt>
                <c:pt idx="3">
                  <c:v>0.50656833453032035</c:v>
                </c:pt>
                <c:pt idx="4">
                  <c:v>0.50662561219308233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C2-417D-BFCB-AD96E5FF96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35907727"/>
        <c:axId val="1435898991"/>
      </c:lineChart>
      <c:catAx>
        <c:axId val="1435907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898991"/>
        <c:crosses val="autoZero"/>
        <c:auto val="1"/>
        <c:lblAlgn val="ctr"/>
        <c:lblOffset val="100"/>
        <c:noMultiLvlLbl val="0"/>
      </c:catAx>
      <c:valAx>
        <c:axId val="1435898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9077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100">
                <a:solidFill>
                  <a:srgbClr val="002060"/>
                </a:solidFill>
              </a:rPr>
              <a:t>Loan concentration by economic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Sheet3!$C$31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30000"/>
                    <a:tint val="50000"/>
                    <a:satMod val="300000"/>
                  </a:schemeClr>
                </a:gs>
                <a:gs pos="35000">
                  <a:schemeClr val="accent3">
                    <a:shade val="30000"/>
                    <a:tint val="37000"/>
                    <a:satMod val="300000"/>
                  </a:schemeClr>
                </a:gs>
                <a:gs pos="100000">
                  <a:schemeClr val="accent3">
                    <a:shade val="3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3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Sheet3!$C$32:$C$37</c:f>
            </c:numRef>
          </c:val>
          <c:extLst>
            <c:ext xmlns:c16="http://schemas.microsoft.com/office/drawing/2014/chart" uri="{C3380CC4-5D6E-409C-BE32-E72D297353CC}">
              <c16:uniqueId val="{00000000-7003-4574-9AB5-9A76A351F670}"/>
            </c:ext>
          </c:extLst>
        </c:ser>
        <c:ser>
          <c:idx val="1"/>
          <c:order val="1"/>
          <c:tx>
            <c:strRef>
              <c:f>Sheet3!$D$31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31000"/>
                    <a:tint val="50000"/>
                    <a:satMod val="300000"/>
                  </a:schemeClr>
                </a:gs>
                <a:gs pos="35000">
                  <a:schemeClr val="accent3">
                    <a:shade val="31000"/>
                    <a:tint val="37000"/>
                    <a:satMod val="300000"/>
                  </a:schemeClr>
                </a:gs>
                <a:gs pos="100000">
                  <a:schemeClr val="accent3">
                    <a:shade val="3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3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Sheet3!$D$32:$D$37</c:f>
            </c:numRef>
          </c:val>
          <c:extLst>
            <c:ext xmlns:c16="http://schemas.microsoft.com/office/drawing/2014/chart" uri="{C3380CC4-5D6E-409C-BE32-E72D297353CC}">
              <c16:uniqueId val="{00000001-7003-4574-9AB5-9A76A351F670}"/>
            </c:ext>
          </c:extLst>
        </c:ser>
        <c:ser>
          <c:idx val="2"/>
          <c:order val="2"/>
          <c:tx>
            <c:strRef>
              <c:f>Sheet3!$E$31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32000"/>
                    <a:tint val="50000"/>
                    <a:satMod val="300000"/>
                  </a:schemeClr>
                </a:gs>
                <a:gs pos="35000">
                  <a:schemeClr val="accent3">
                    <a:shade val="32000"/>
                    <a:tint val="37000"/>
                    <a:satMod val="300000"/>
                  </a:schemeClr>
                </a:gs>
                <a:gs pos="100000">
                  <a:schemeClr val="accent3">
                    <a:shade val="3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3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Sheet3!$E$32:$E$37</c:f>
            </c:numRef>
          </c:val>
          <c:extLst>
            <c:ext xmlns:c16="http://schemas.microsoft.com/office/drawing/2014/chart" uri="{C3380CC4-5D6E-409C-BE32-E72D297353CC}">
              <c16:uniqueId val="{00000002-7003-4574-9AB5-9A76A351F670}"/>
            </c:ext>
          </c:extLst>
        </c:ser>
        <c:ser>
          <c:idx val="3"/>
          <c:order val="3"/>
          <c:tx>
            <c:strRef>
              <c:f>Sheet3!$F$31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33000"/>
                    <a:tint val="50000"/>
                    <a:satMod val="300000"/>
                  </a:schemeClr>
                </a:gs>
                <a:gs pos="35000">
                  <a:schemeClr val="accent3">
                    <a:shade val="33000"/>
                    <a:tint val="37000"/>
                    <a:satMod val="300000"/>
                  </a:schemeClr>
                </a:gs>
                <a:gs pos="100000">
                  <a:schemeClr val="accent3">
                    <a:shade val="3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3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Sheet3!$F$32:$F$37</c:f>
            </c:numRef>
          </c:val>
          <c:extLst>
            <c:ext xmlns:c16="http://schemas.microsoft.com/office/drawing/2014/chart" uri="{C3380CC4-5D6E-409C-BE32-E72D297353CC}">
              <c16:uniqueId val="{00000003-7003-4574-9AB5-9A76A351F670}"/>
            </c:ext>
          </c:extLst>
        </c:ser>
        <c:ser>
          <c:idx val="4"/>
          <c:order val="4"/>
          <c:tx>
            <c:strRef>
              <c:f>Sheet3!$G$31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33000"/>
                    <a:tint val="50000"/>
                    <a:satMod val="300000"/>
                  </a:schemeClr>
                </a:gs>
                <a:gs pos="35000">
                  <a:schemeClr val="accent3">
                    <a:shade val="33000"/>
                    <a:tint val="37000"/>
                    <a:satMod val="300000"/>
                  </a:schemeClr>
                </a:gs>
                <a:gs pos="100000">
                  <a:schemeClr val="accent3">
                    <a:shade val="3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3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Sheet3!$G$32:$G$37</c:f>
            </c:numRef>
          </c:val>
          <c:extLst>
            <c:ext xmlns:c16="http://schemas.microsoft.com/office/drawing/2014/chart" uri="{C3380CC4-5D6E-409C-BE32-E72D297353CC}">
              <c16:uniqueId val="{00000004-7003-4574-9AB5-9A76A351F670}"/>
            </c:ext>
          </c:extLst>
        </c:ser>
        <c:ser>
          <c:idx val="5"/>
          <c:order val="5"/>
          <c:tx>
            <c:strRef>
              <c:f>Sheet3!$H$31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34000"/>
                    <a:tint val="50000"/>
                    <a:satMod val="300000"/>
                  </a:schemeClr>
                </a:gs>
                <a:gs pos="35000">
                  <a:schemeClr val="accent3">
                    <a:shade val="34000"/>
                    <a:tint val="37000"/>
                    <a:satMod val="300000"/>
                  </a:schemeClr>
                </a:gs>
                <a:gs pos="100000">
                  <a:schemeClr val="accent3">
                    <a:shade val="3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3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Sheet3!$H$32:$H$37</c:f>
            </c:numRef>
          </c:val>
          <c:extLst>
            <c:ext xmlns:c16="http://schemas.microsoft.com/office/drawing/2014/chart" uri="{C3380CC4-5D6E-409C-BE32-E72D297353CC}">
              <c16:uniqueId val="{00000005-7003-4574-9AB5-9A76A351F670}"/>
            </c:ext>
          </c:extLst>
        </c:ser>
        <c:ser>
          <c:idx val="6"/>
          <c:order val="6"/>
          <c:tx>
            <c:strRef>
              <c:f>Sheet3!$I$31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35000"/>
                    <a:tint val="50000"/>
                    <a:satMod val="300000"/>
                  </a:schemeClr>
                </a:gs>
                <a:gs pos="35000">
                  <a:schemeClr val="accent3">
                    <a:shade val="35000"/>
                    <a:tint val="37000"/>
                    <a:satMod val="300000"/>
                  </a:schemeClr>
                </a:gs>
                <a:gs pos="100000">
                  <a:schemeClr val="accent3">
                    <a:shade val="3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3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Sheet3!$I$32:$I$37</c:f>
            </c:numRef>
          </c:val>
          <c:extLst>
            <c:ext xmlns:c16="http://schemas.microsoft.com/office/drawing/2014/chart" uri="{C3380CC4-5D6E-409C-BE32-E72D297353CC}">
              <c16:uniqueId val="{00000006-7003-4574-9AB5-9A76A351F670}"/>
            </c:ext>
          </c:extLst>
        </c:ser>
        <c:ser>
          <c:idx val="7"/>
          <c:order val="7"/>
          <c:tx>
            <c:strRef>
              <c:f>Sheet3!$J$31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36000"/>
                    <a:tint val="50000"/>
                    <a:satMod val="300000"/>
                  </a:schemeClr>
                </a:gs>
                <a:gs pos="35000">
                  <a:schemeClr val="accent3">
                    <a:shade val="36000"/>
                    <a:tint val="37000"/>
                    <a:satMod val="300000"/>
                  </a:schemeClr>
                </a:gs>
                <a:gs pos="100000">
                  <a:schemeClr val="accent3">
                    <a:shade val="3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3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Sheet3!$J$32:$J$37</c:f>
            </c:numRef>
          </c:val>
          <c:extLst>
            <c:ext xmlns:c16="http://schemas.microsoft.com/office/drawing/2014/chart" uri="{C3380CC4-5D6E-409C-BE32-E72D297353CC}">
              <c16:uniqueId val="{00000007-7003-4574-9AB5-9A76A351F670}"/>
            </c:ext>
          </c:extLst>
        </c:ser>
        <c:ser>
          <c:idx val="8"/>
          <c:order val="8"/>
          <c:tx>
            <c:strRef>
              <c:f>Sheet3!$K$31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36000"/>
                    <a:tint val="50000"/>
                    <a:satMod val="300000"/>
                  </a:schemeClr>
                </a:gs>
                <a:gs pos="35000">
                  <a:schemeClr val="accent3">
                    <a:shade val="36000"/>
                    <a:tint val="37000"/>
                    <a:satMod val="300000"/>
                  </a:schemeClr>
                </a:gs>
                <a:gs pos="100000">
                  <a:schemeClr val="accent3">
                    <a:shade val="3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3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Sheet3!$K$32:$K$37</c:f>
            </c:numRef>
          </c:val>
          <c:extLst>
            <c:ext xmlns:c16="http://schemas.microsoft.com/office/drawing/2014/chart" uri="{C3380CC4-5D6E-409C-BE32-E72D297353CC}">
              <c16:uniqueId val="{00000008-7003-4574-9AB5-9A76A351F670}"/>
            </c:ext>
          </c:extLst>
        </c:ser>
        <c:ser>
          <c:idx val="9"/>
          <c:order val="9"/>
          <c:tx>
            <c:strRef>
              <c:f>Sheet3!$L$31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37000"/>
                    <a:tint val="50000"/>
                    <a:satMod val="300000"/>
                  </a:schemeClr>
                </a:gs>
                <a:gs pos="35000">
                  <a:schemeClr val="accent3">
                    <a:shade val="37000"/>
                    <a:tint val="37000"/>
                    <a:satMod val="300000"/>
                  </a:schemeClr>
                </a:gs>
                <a:gs pos="100000">
                  <a:schemeClr val="accent3">
                    <a:shade val="3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3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Sheet3!$L$32:$L$37</c:f>
            </c:numRef>
          </c:val>
          <c:extLst>
            <c:ext xmlns:c16="http://schemas.microsoft.com/office/drawing/2014/chart" uri="{C3380CC4-5D6E-409C-BE32-E72D297353CC}">
              <c16:uniqueId val="{00000009-7003-4574-9AB5-9A76A351F670}"/>
            </c:ext>
          </c:extLst>
        </c:ser>
        <c:ser>
          <c:idx val="10"/>
          <c:order val="10"/>
          <c:tx>
            <c:strRef>
              <c:f>Sheet3!$M$31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38000"/>
                    <a:tint val="50000"/>
                    <a:satMod val="300000"/>
                  </a:schemeClr>
                </a:gs>
                <a:gs pos="35000">
                  <a:schemeClr val="accent3">
                    <a:shade val="38000"/>
                    <a:tint val="37000"/>
                    <a:satMod val="300000"/>
                  </a:schemeClr>
                </a:gs>
                <a:gs pos="100000">
                  <a:schemeClr val="accent3">
                    <a:shade val="3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3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Sheet3!$M$32:$M$37</c:f>
            </c:numRef>
          </c:val>
          <c:extLst>
            <c:ext xmlns:c16="http://schemas.microsoft.com/office/drawing/2014/chart" uri="{C3380CC4-5D6E-409C-BE32-E72D297353CC}">
              <c16:uniqueId val="{0000000A-7003-4574-9AB5-9A76A351F670}"/>
            </c:ext>
          </c:extLst>
        </c:ser>
        <c:ser>
          <c:idx val="11"/>
          <c:order val="11"/>
          <c:tx>
            <c:strRef>
              <c:f>Sheet3!$N$31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39000"/>
                    <a:tint val="50000"/>
                    <a:satMod val="300000"/>
                  </a:schemeClr>
                </a:gs>
                <a:gs pos="35000">
                  <a:schemeClr val="accent3">
                    <a:shade val="39000"/>
                    <a:tint val="37000"/>
                    <a:satMod val="300000"/>
                  </a:schemeClr>
                </a:gs>
                <a:gs pos="100000">
                  <a:schemeClr val="accent3">
                    <a:shade val="3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3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Sheet3!$N$32:$N$37</c:f>
            </c:numRef>
          </c:val>
          <c:extLst>
            <c:ext xmlns:c16="http://schemas.microsoft.com/office/drawing/2014/chart" uri="{C3380CC4-5D6E-409C-BE32-E72D297353CC}">
              <c16:uniqueId val="{0000000B-7003-4574-9AB5-9A76A351F670}"/>
            </c:ext>
          </c:extLst>
        </c:ser>
        <c:ser>
          <c:idx val="12"/>
          <c:order val="12"/>
          <c:tx>
            <c:strRef>
              <c:f>Sheet3!$O$31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39000"/>
                    <a:tint val="50000"/>
                    <a:satMod val="300000"/>
                  </a:schemeClr>
                </a:gs>
                <a:gs pos="35000">
                  <a:schemeClr val="accent3">
                    <a:shade val="39000"/>
                    <a:tint val="37000"/>
                    <a:satMod val="300000"/>
                  </a:schemeClr>
                </a:gs>
                <a:gs pos="100000">
                  <a:schemeClr val="accent3">
                    <a:shade val="3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3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Sheet3!$O$32:$O$37</c:f>
            </c:numRef>
          </c:val>
          <c:extLst>
            <c:ext xmlns:c16="http://schemas.microsoft.com/office/drawing/2014/chart" uri="{C3380CC4-5D6E-409C-BE32-E72D297353CC}">
              <c16:uniqueId val="{0000000C-7003-4574-9AB5-9A76A351F670}"/>
            </c:ext>
          </c:extLst>
        </c:ser>
        <c:ser>
          <c:idx val="13"/>
          <c:order val="13"/>
          <c:tx>
            <c:strRef>
              <c:f>Sheet3!$P$31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40000"/>
                    <a:tint val="50000"/>
                    <a:satMod val="300000"/>
                  </a:schemeClr>
                </a:gs>
                <a:gs pos="35000">
                  <a:schemeClr val="accent3">
                    <a:shade val="40000"/>
                    <a:tint val="37000"/>
                    <a:satMod val="300000"/>
                  </a:schemeClr>
                </a:gs>
                <a:gs pos="100000">
                  <a:schemeClr val="accent3">
                    <a:shade val="4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4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Sheet3!$P$32:$P$37</c:f>
            </c:numRef>
          </c:val>
          <c:extLst>
            <c:ext xmlns:c16="http://schemas.microsoft.com/office/drawing/2014/chart" uri="{C3380CC4-5D6E-409C-BE32-E72D297353CC}">
              <c16:uniqueId val="{0000000D-7003-4574-9AB5-9A76A351F670}"/>
            </c:ext>
          </c:extLst>
        </c:ser>
        <c:ser>
          <c:idx val="14"/>
          <c:order val="14"/>
          <c:tx>
            <c:strRef>
              <c:f>Sheet3!$Q$31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41000"/>
                    <a:tint val="50000"/>
                    <a:satMod val="300000"/>
                  </a:schemeClr>
                </a:gs>
                <a:gs pos="35000">
                  <a:schemeClr val="accent3">
                    <a:shade val="41000"/>
                    <a:tint val="37000"/>
                    <a:satMod val="300000"/>
                  </a:schemeClr>
                </a:gs>
                <a:gs pos="100000">
                  <a:schemeClr val="accent3">
                    <a:shade val="4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4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Sheet3!$Q$32:$Q$37</c:f>
            </c:numRef>
          </c:val>
          <c:extLst>
            <c:ext xmlns:c16="http://schemas.microsoft.com/office/drawing/2014/chart" uri="{C3380CC4-5D6E-409C-BE32-E72D297353CC}">
              <c16:uniqueId val="{0000000E-7003-4574-9AB5-9A76A351F670}"/>
            </c:ext>
          </c:extLst>
        </c:ser>
        <c:ser>
          <c:idx val="15"/>
          <c:order val="15"/>
          <c:tx>
            <c:strRef>
              <c:f>Sheet3!$R$31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42000"/>
                    <a:tint val="50000"/>
                    <a:satMod val="300000"/>
                  </a:schemeClr>
                </a:gs>
                <a:gs pos="35000">
                  <a:schemeClr val="accent3">
                    <a:shade val="42000"/>
                    <a:tint val="37000"/>
                    <a:satMod val="300000"/>
                  </a:schemeClr>
                </a:gs>
                <a:gs pos="100000">
                  <a:schemeClr val="accent3">
                    <a:shade val="4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4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Sheet3!$R$32:$R$37</c:f>
            </c:numRef>
          </c:val>
          <c:extLst>
            <c:ext xmlns:c16="http://schemas.microsoft.com/office/drawing/2014/chart" uri="{C3380CC4-5D6E-409C-BE32-E72D297353CC}">
              <c16:uniqueId val="{0000000F-7003-4574-9AB5-9A76A351F670}"/>
            </c:ext>
          </c:extLst>
        </c:ser>
        <c:ser>
          <c:idx val="16"/>
          <c:order val="16"/>
          <c:tx>
            <c:strRef>
              <c:f>Sheet3!$S$31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42000"/>
                    <a:tint val="50000"/>
                    <a:satMod val="300000"/>
                  </a:schemeClr>
                </a:gs>
                <a:gs pos="35000">
                  <a:schemeClr val="accent3">
                    <a:shade val="42000"/>
                    <a:tint val="37000"/>
                    <a:satMod val="300000"/>
                  </a:schemeClr>
                </a:gs>
                <a:gs pos="100000">
                  <a:schemeClr val="accent3">
                    <a:shade val="4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4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Sheet3!$S$32:$S$37</c:f>
            </c:numRef>
          </c:val>
          <c:extLst>
            <c:ext xmlns:c16="http://schemas.microsoft.com/office/drawing/2014/chart" uri="{C3380CC4-5D6E-409C-BE32-E72D297353CC}">
              <c16:uniqueId val="{00000010-7003-4574-9AB5-9A76A351F670}"/>
            </c:ext>
          </c:extLst>
        </c:ser>
        <c:ser>
          <c:idx val="17"/>
          <c:order val="17"/>
          <c:tx>
            <c:strRef>
              <c:f>Sheet3!$T$31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43000"/>
                    <a:tint val="50000"/>
                    <a:satMod val="300000"/>
                  </a:schemeClr>
                </a:gs>
                <a:gs pos="35000">
                  <a:schemeClr val="accent3">
                    <a:shade val="43000"/>
                    <a:tint val="37000"/>
                    <a:satMod val="300000"/>
                  </a:schemeClr>
                </a:gs>
                <a:gs pos="100000">
                  <a:schemeClr val="accent3">
                    <a:shade val="4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4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Sheet3!$T$32:$T$37</c:f>
            </c:numRef>
          </c:val>
          <c:extLst>
            <c:ext xmlns:c16="http://schemas.microsoft.com/office/drawing/2014/chart" uri="{C3380CC4-5D6E-409C-BE32-E72D297353CC}">
              <c16:uniqueId val="{00000011-7003-4574-9AB5-9A76A351F670}"/>
            </c:ext>
          </c:extLst>
        </c:ser>
        <c:ser>
          <c:idx val="18"/>
          <c:order val="18"/>
          <c:tx>
            <c:strRef>
              <c:f>Sheet3!$U$31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44000"/>
                    <a:tint val="50000"/>
                    <a:satMod val="300000"/>
                  </a:schemeClr>
                </a:gs>
                <a:gs pos="35000">
                  <a:schemeClr val="accent3">
                    <a:shade val="44000"/>
                    <a:tint val="37000"/>
                    <a:satMod val="300000"/>
                  </a:schemeClr>
                </a:gs>
                <a:gs pos="100000">
                  <a:schemeClr val="accent3">
                    <a:shade val="4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4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Sheet3!$U$32:$U$37</c:f>
            </c:numRef>
          </c:val>
          <c:extLst>
            <c:ext xmlns:c16="http://schemas.microsoft.com/office/drawing/2014/chart" uri="{C3380CC4-5D6E-409C-BE32-E72D297353CC}">
              <c16:uniqueId val="{00000012-7003-4574-9AB5-9A76A351F670}"/>
            </c:ext>
          </c:extLst>
        </c:ser>
        <c:ser>
          <c:idx val="19"/>
          <c:order val="19"/>
          <c:tx>
            <c:strRef>
              <c:f>Sheet3!$V$31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45000"/>
                    <a:tint val="50000"/>
                    <a:satMod val="300000"/>
                  </a:schemeClr>
                </a:gs>
                <a:gs pos="35000">
                  <a:schemeClr val="accent3">
                    <a:shade val="45000"/>
                    <a:tint val="37000"/>
                    <a:satMod val="300000"/>
                  </a:schemeClr>
                </a:gs>
                <a:gs pos="100000">
                  <a:schemeClr val="accent3">
                    <a:shade val="4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4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Sheet3!$V$32:$V$37</c:f>
            </c:numRef>
          </c:val>
          <c:extLst>
            <c:ext xmlns:c16="http://schemas.microsoft.com/office/drawing/2014/chart" uri="{C3380CC4-5D6E-409C-BE32-E72D297353CC}">
              <c16:uniqueId val="{00000013-7003-4574-9AB5-9A76A351F670}"/>
            </c:ext>
          </c:extLst>
        </c:ser>
        <c:ser>
          <c:idx val="20"/>
          <c:order val="20"/>
          <c:tx>
            <c:strRef>
              <c:f>Sheet3!$W$31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45000"/>
                    <a:tint val="50000"/>
                    <a:satMod val="300000"/>
                  </a:schemeClr>
                </a:gs>
                <a:gs pos="35000">
                  <a:schemeClr val="accent3">
                    <a:shade val="45000"/>
                    <a:tint val="37000"/>
                    <a:satMod val="300000"/>
                  </a:schemeClr>
                </a:gs>
                <a:gs pos="100000">
                  <a:schemeClr val="accent3">
                    <a:shade val="4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4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Sheet3!$W$32:$W$37</c:f>
            </c:numRef>
          </c:val>
          <c:extLst>
            <c:ext xmlns:c16="http://schemas.microsoft.com/office/drawing/2014/chart" uri="{C3380CC4-5D6E-409C-BE32-E72D297353CC}">
              <c16:uniqueId val="{00000014-7003-4574-9AB5-9A76A351F670}"/>
            </c:ext>
          </c:extLst>
        </c:ser>
        <c:ser>
          <c:idx val="21"/>
          <c:order val="21"/>
          <c:tx>
            <c:strRef>
              <c:f>Sheet3!$X$31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46000"/>
                    <a:tint val="50000"/>
                    <a:satMod val="300000"/>
                  </a:schemeClr>
                </a:gs>
                <a:gs pos="35000">
                  <a:schemeClr val="accent3">
                    <a:shade val="46000"/>
                    <a:tint val="37000"/>
                    <a:satMod val="300000"/>
                  </a:schemeClr>
                </a:gs>
                <a:gs pos="100000">
                  <a:schemeClr val="accent3">
                    <a:shade val="4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4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Sheet3!$X$32:$X$37</c:f>
            </c:numRef>
          </c:val>
          <c:extLst>
            <c:ext xmlns:c16="http://schemas.microsoft.com/office/drawing/2014/chart" uri="{C3380CC4-5D6E-409C-BE32-E72D297353CC}">
              <c16:uniqueId val="{00000015-7003-4574-9AB5-9A76A351F670}"/>
            </c:ext>
          </c:extLst>
        </c:ser>
        <c:ser>
          <c:idx val="22"/>
          <c:order val="22"/>
          <c:tx>
            <c:strRef>
              <c:f>Sheet3!$Y$31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47000"/>
                    <a:tint val="50000"/>
                    <a:satMod val="300000"/>
                  </a:schemeClr>
                </a:gs>
                <a:gs pos="35000">
                  <a:schemeClr val="accent3">
                    <a:shade val="47000"/>
                    <a:tint val="37000"/>
                    <a:satMod val="300000"/>
                  </a:schemeClr>
                </a:gs>
                <a:gs pos="100000">
                  <a:schemeClr val="accent3">
                    <a:shade val="4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4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Sheet3!$Y$32:$Y$37</c:f>
            </c:numRef>
          </c:val>
          <c:extLst>
            <c:ext xmlns:c16="http://schemas.microsoft.com/office/drawing/2014/chart" uri="{C3380CC4-5D6E-409C-BE32-E72D297353CC}">
              <c16:uniqueId val="{00000016-7003-4574-9AB5-9A76A351F670}"/>
            </c:ext>
          </c:extLst>
        </c:ser>
        <c:ser>
          <c:idx val="23"/>
          <c:order val="23"/>
          <c:tx>
            <c:strRef>
              <c:f>Sheet3!$Z$31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48000"/>
                    <a:tint val="50000"/>
                    <a:satMod val="300000"/>
                  </a:schemeClr>
                </a:gs>
                <a:gs pos="35000">
                  <a:schemeClr val="accent3">
                    <a:shade val="48000"/>
                    <a:tint val="37000"/>
                    <a:satMod val="300000"/>
                  </a:schemeClr>
                </a:gs>
                <a:gs pos="100000">
                  <a:schemeClr val="accent3">
                    <a:shade val="4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4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Sheet3!$Z$32:$Z$37</c:f>
            </c:numRef>
          </c:val>
          <c:extLst>
            <c:ext xmlns:c16="http://schemas.microsoft.com/office/drawing/2014/chart" uri="{C3380CC4-5D6E-409C-BE32-E72D297353CC}">
              <c16:uniqueId val="{00000017-7003-4574-9AB5-9A76A351F670}"/>
            </c:ext>
          </c:extLst>
        </c:ser>
        <c:ser>
          <c:idx val="24"/>
          <c:order val="24"/>
          <c:tx>
            <c:strRef>
              <c:f>Sheet3!$AA$31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48000"/>
                    <a:tint val="50000"/>
                    <a:satMod val="300000"/>
                  </a:schemeClr>
                </a:gs>
                <a:gs pos="35000">
                  <a:schemeClr val="accent3">
                    <a:shade val="48000"/>
                    <a:tint val="37000"/>
                    <a:satMod val="300000"/>
                  </a:schemeClr>
                </a:gs>
                <a:gs pos="100000">
                  <a:schemeClr val="accent3">
                    <a:shade val="4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4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Sheet3!$AA$32:$AA$37</c:f>
            </c:numRef>
          </c:val>
          <c:extLst>
            <c:ext xmlns:c16="http://schemas.microsoft.com/office/drawing/2014/chart" uri="{C3380CC4-5D6E-409C-BE32-E72D297353CC}">
              <c16:uniqueId val="{00000018-7003-4574-9AB5-9A76A351F670}"/>
            </c:ext>
          </c:extLst>
        </c:ser>
        <c:ser>
          <c:idx val="25"/>
          <c:order val="25"/>
          <c:tx>
            <c:strRef>
              <c:f>Sheet3!$AB$31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49000"/>
                    <a:tint val="50000"/>
                    <a:satMod val="300000"/>
                  </a:schemeClr>
                </a:gs>
                <a:gs pos="35000">
                  <a:schemeClr val="accent3">
                    <a:shade val="49000"/>
                    <a:tint val="37000"/>
                    <a:satMod val="300000"/>
                  </a:schemeClr>
                </a:gs>
                <a:gs pos="100000">
                  <a:schemeClr val="accent3">
                    <a:shade val="4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4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Sheet3!$AB$32:$AB$37</c:f>
            </c:numRef>
          </c:val>
          <c:extLst>
            <c:ext xmlns:c16="http://schemas.microsoft.com/office/drawing/2014/chart" uri="{C3380CC4-5D6E-409C-BE32-E72D297353CC}">
              <c16:uniqueId val="{00000019-7003-4574-9AB5-9A76A351F670}"/>
            </c:ext>
          </c:extLst>
        </c:ser>
        <c:ser>
          <c:idx val="26"/>
          <c:order val="26"/>
          <c:tx>
            <c:strRef>
              <c:f>Sheet3!$AC$31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0000"/>
                    <a:tint val="50000"/>
                    <a:satMod val="300000"/>
                  </a:schemeClr>
                </a:gs>
                <a:gs pos="35000">
                  <a:schemeClr val="accent3">
                    <a:shade val="50000"/>
                    <a:tint val="37000"/>
                    <a:satMod val="300000"/>
                  </a:schemeClr>
                </a:gs>
                <a:gs pos="100000">
                  <a:schemeClr val="accent3">
                    <a:shade val="5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5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Sheet3!$AC$32:$AC$37</c:f>
            </c:numRef>
          </c:val>
          <c:extLst>
            <c:ext xmlns:c16="http://schemas.microsoft.com/office/drawing/2014/chart" uri="{C3380CC4-5D6E-409C-BE32-E72D297353CC}">
              <c16:uniqueId val="{0000001A-7003-4574-9AB5-9A76A351F670}"/>
            </c:ext>
          </c:extLst>
        </c:ser>
        <c:ser>
          <c:idx val="27"/>
          <c:order val="27"/>
          <c:tx>
            <c:strRef>
              <c:f>Sheet3!$AD$31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tint val="50000"/>
                    <a:satMod val="300000"/>
                  </a:schemeClr>
                </a:gs>
                <a:gs pos="35000">
                  <a:schemeClr val="accent3">
                    <a:shade val="51000"/>
                    <a:tint val="37000"/>
                    <a:satMod val="300000"/>
                  </a:schemeClr>
                </a:gs>
                <a:gs pos="100000">
                  <a:schemeClr val="accent3">
                    <a:shade val="5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5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Sheet3!$AD$32:$AD$37</c:f>
            </c:numRef>
          </c:val>
          <c:extLst>
            <c:ext xmlns:c16="http://schemas.microsoft.com/office/drawing/2014/chart" uri="{C3380CC4-5D6E-409C-BE32-E72D297353CC}">
              <c16:uniqueId val="{0000001B-7003-4574-9AB5-9A76A351F670}"/>
            </c:ext>
          </c:extLst>
        </c:ser>
        <c:ser>
          <c:idx val="28"/>
          <c:order val="28"/>
          <c:tx>
            <c:strRef>
              <c:f>Sheet3!$AE$31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tint val="50000"/>
                    <a:satMod val="300000"/>
                  </a:schemeClr>
                </a:gs>
                <a:gs pos="35000">
                  <a:schemeClr val="accent3">
                    <a:shade val="51000"/>
                    <a:tint val="37000"/>
                    <a:satMod val="300000"/>
                  </a:schemeClr>
                </a:gs>
                <a:gs pos="100000">
                  <a:schemeClr val="accent3">
                    <a:shade val="5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5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Sheet3!$AE$32:$AE$37</c:f>
            </c:numRef>
          </c:val>
          <c:extLst>
            <c:ext xmlns:c16="http://schemas.microsoft.com/office/drawing/2014/chart" uri="{C3380CC4-5D6E-409C-BE32-E72D297353CC}">
              <c16:uniqueId val="{0000001C-7003-4574-9AB5-9A76A351F670}"/>
            </c:ext>
          </c:extLst>
        </c:ser>
        <c:ser>
          <c:idx val="29"/>
          <c:order val="29"/>
          <c:tx>
            <c:strRef>
              <c:f>Sheet3!$AF$31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2000"/>
                    <a:tint val="50000"/>
                    <a:satMod val="300000"/>
                  </a:schemeClr>
                </a:gs>
                <a:gs pos="35000">
                  <a:schemeClr val="accent3">
                    <a:shade val="52000"/>
                    <a:tint val="37000"/>
                    <a:satMod val="300000"/>
                  </a:schemeClr>
                </a:gs>
                <a:gs pos="100000">
                  <a:schemeClr val="accent3">
                    <a:shade val="5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5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Sheet3!$AF$32:$AF$37</c:f>
            </c:numRef>
          </c:val>
          <c:extLst>
            <c:ext xmlns:c16="http://schemas.microsoft.com/office/drawing/2014/chart" uri="{C3380CC4-5D6E-409C-BE32-E72D297353CC}">
              <c16:uniqueId val="{0000001D-7003-4574-9AB5-9A76A351F670}"/>
            </c:ext>
          </c:extLst>
        </c:ser>
        <c:ser>
          <c:idx val="30"/>
          <c:order val="30"/>
          <c:tx>
            <c:strRef>
              <c:f>Sheet3!$AG$31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3000"/>
                    <a:tint val="50000"/>
                    <a:satMod val="300000"/>
                  </a:schemeClr>
                </a:gs>
                <a:gs pos="35000">
                  <a:schemeClr val="accent3">
                    <a:shade val="53000"/>
                    <a:tint val="37000"/>
                    <a:satMod val="300000"/>
                  </a:schemeClr>
                </a:gs>
                <a:gs pos="100000">
                  <a:schemeClr val="accent3">
                    <a:shade val="5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5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Sheet3!$AG$32:$AG$37</c:f>
            </c:numRef>
          </c:val>
          <c:extLst>
            <c:ext xmlns:c16="http://schemas.microsoft.com/office/drawing/2014/chart" uri="{C3380CC4-5D6E-409C-BE32-E72D297353CC}">
              <c16:uniqueId val="{0000001E-7003-4574-9AB5-9A76A351F670}"/>
            </c:ext>
          </c:extLst>
        </c:ser>
        <c:ser>
          <c:idx val="31"/>
          <c:order val="31"/>
          <c:tx>
            <c:strRef>
              <c:f>Sheet3!$AH$31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4000"/>
                    <a:tint val="50000"/>
                    <a:satMod val="300000"/>
                  </a:schemeClr>
                </a:gs>
                <a:gs pos="35000">
                  <a:schemeClr val="accent3">
                    <a:shade val="54000"/>
                    <a:tint val="37000"/>
                    <a:satMod val="300000"/>
                  </a:schemeClr>
                </a:gs>
                <a:gs pos="100000">
                  <a:schemeClr val="accent3">
                    <a:shade val="5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5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Sheet3!$AH$32:$AH$37</c:f>
            </c:numRef>
          </c:val>
          <c:extLst>
            <c:ext xmlns:c16="http://schemas.microsoft.com/office/drawing/2014/chart" uri="{C3380CC4-5D6E-409C-BE32-E72D297353CC}">
              <c16:uniqueId val="{0000001F-7003-4574-9AB5-9A76A351F670}"/>
            </c:ext>
          </c:extLst>
        </c:ser>
        <c:ser>
          <c:idx val="32"/>
          <c:order val="32"/>
          <c:tx>
            <c:strRef>
              <c:f>Sheet3!$AI$31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4000"/>
                    <a:tint val="50000"/>
                    <a:satMod val="300000"/>
                  </a:schemeClr>
                </a:gs>
                <a:gs pos="35000">
                  <a:schemeClr val="accent3">
                    <a:shade val="54000"/>
                    <a:tint val="37000"/>
                    <a:satMod val="300000"/>
                  </a:schemeClr>
                </a:gs>
                <a:gs pos="100000">
                  <a:schemeClr val="accent3">
                    <a:shade val="5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5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Sheet3!$AI$32:$AI$37</c:f>
            </c:numRef>
          </c:val>
          <c:extLst>
            <c:ext xmlns:c16="http://schemas.microsoft.com/office/drawing/2014/chart" uri="{C3380CC4-5D6E-409C-BE32-E72D297353CC}">
              <c16:uniqueId val="{00000020-7003-4574-9AB5-9A76A351F670}"/>
            </c:ext>
          </c:extLst>
        </c:ser>
        <c:ser>
          <c:idx val="33"/>
          <c:order val="33"/>
          <c:tx>
            <c:strRef>
              <c:f>Sheet3!$AJ$31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5000"/>
                    <a:tint val="50000"/>
                    <a:satMod val="300000"/>
                  </a:schemeClr>
                </a:gs>
                <a:gs pos="35000">
                  <a:schemeClr val="accent3">
                    <a:shade val="55000"/>
                    <a:tint val="37000"/>
                    <a:satMod val="300000"/>
                  </a:schemeClr>
                </a:gs>
                <a:gs pos="100000">
                  <a:schemeClr val="accent3">
                    <a:shade val="5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5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Sheet3!$AJ$32:$AJ$37</c:f>
            </c:numRef>
          </c:val>
          <c:extLst>
            <c:ext xmlns:c16="http://schemas.microsoft.com/office/drawing/2014/chart" uri="{C3380CC4-5D6E-409C-BE32-E72D297353CC}">
              <c16:uniqueId val="{00000021-7003-4574-9AB5-9A76A351F670}"/>
            </c:ext>
          </c:extLst>
        </c:ser>
        <c:ser>
          <c:idx val="34"/>
          <c:order val="34"/>
          <c:tx>
            <c:strRef>
              <c:f>Sheet3!$AK$31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6000"/>
                    <a:tint val="50000"/>
                    <a:satMod val="300000"/>
                  </a:schemeClr>
                </a:gs>
                <a:gs pos="35000">
                  <a:schemeClr val="accent3">
                    <a:shade val="56000"/>
                    <a:tint val="37000"/>
                    <a:satMod val="300000"/>
                  </a:schemeClr>
                </a:gs>
                <a:gs pos="100000">
                  <a:schemeClr val="accent3">
                    <a:shade val="5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5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Sheet3!$AK$32:$AK$37</c:f>
            </c:numRef>
          </c:val>
          <c:extLst>
            <c:ext xmlns:c16="http://schemas.microsoft.com/office/drawing/2014/chart" uri="{C3380CC4-5D6E-409C-BE32-E72D297353CC}">
              <c16:uniqueId val="{00000022-7003-4574-9AB5-9A76A351F670}"/>
            </c:ext>
          </c:extLst>
        </c:ser>
        <c:ser>
          <c:idx val="35"/>
          <c:order val="35"/>
          <c:tx>
            <c:strRef>
              <c:f>Sheet3!$AL$31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7000"/>
                    <a:tint val="50000"/>
                    <a:satMod val="300000"/>
                  </a:schemeClr>
                </a:gs>
                <a:gs pos="35000">
                  <a:schemeClr val="accent3">
                    <a:shade val="57000"/>
                    <a:tint val="37000"/>
                    <a:satMod val="300000"/>
                  </a:schemeClr>
                </a:gs>
                <a:gs pos="100000">
                  <a:schemeClr val="accent3">
                    <a:shade val="5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5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Sheet3!$AL$32:$AL$37</c:f>
            </c:numRef>
          </c:val>
          <c:extLst>
            <c:ext xmlns:c16="http://schemas.microsoft.com/office/drawing/2014/chart" uri="{C3380CC4-5D6E-409C-BE32-E72D297353CC}">
              <c16:uniqueId val="{00000023-7003-4574-9AB5-9A76A351F670}"/>
            </c:ext>
          </c:extLst>
        </c:ser>
        <c:ser>
          <c:idx val="36"/>
          <c:order val="36"/>
          <c:tx>
            <c:strRef>
              <c:f>Sheet3!$AM$31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7000"/>
                    <a:tint val="50000"/>
                    <a:satMod val="300000"/>
                  </a:schemeClr>
                </a:gs>
                <a:gs pos="35000">
                  <a:schemeClr val="accent3">
                    <a:shade val="57000"/>
                    <a:tint val="37000"/>
                    <a:satMod val="300000"/>
                  </a:schemeClr>
                </a:gs>
                <a:gs pos="100000">
                  <a:schemeClr val="accent3">
                    <a:shade val="5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5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Sheet3!$AM$32:$AM$37</c:f>
            </c:numRef>
          </c:val>
          <c:extLst>
            <c:ext xmlns:c16="http://schemas.microsoft.com/office/drawing/2014/chart" uri="{C3380CC4-5D6E-409C-BE32-E72D297353CC}">
              <c16:uniqueId val="{00000024-7003-4574-9AB5-9A76A351F670}"/>
            </c:ext>
          </c:extLst>
        </c:ser>
        <c:ser>
          <c:idx val="37"/>
          <c:order val="37"/>
          <c:tx>
            <c:strRef>
              <c:f>Sheet3!$AN$31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8000"/>
                    <a:tint val="50000"/>
                    <a:satMod val="300000"/>
                  </a:schemeClr>
                </a:gs>
                <a:gs pos="35000">
                  <a:schemeClr val="accent3">
                    <a:shade val="58000"/>
                    <a:tint val="37000"/>
                    <a:satMod val="300000"/>
                  </a:schemeClr>
                </a:gs>
                <a:gs pos="100000">
                  <a:schemeClr val="accent3">
                    <a:shade val="5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5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Sheet3!$AN$32:$AN$37</c:f>
            </c:numRef>
          </c:val>
          <c:extLst>
            <c:ext xmlns:c16="http://schemas.microsoft.com/office/drawing/2014/chart" uri="{C3380CC4-5D6E-409C-BE32-E72D297353CC}">
              <c16:uniqueId val="{00000025-7003-4574-9AB5-9A76A351F670}"/>
            </c:ext>
          </c:extLst>
        </c:ser>
        <c:ser>
          <c:idx val="38"/>
          <c:order val="38"/>
          <c:tx>
            <c:strRef>
              <c:f>Sheet3!$AO$31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9000"/>
                    <a:tint val="50000"/>
                    <a:satMod val="300000"/>
                  </a:schemeClr>
                </a:gs>
                <a:gs pos="35000">
                  <a:schemeClr val="accent3">
                    <a:shade val="59000"/>
                    <a:tint val="37000"/>
                    <a:satMod val="300000"/>
                  </a:schemeClr>
                </a:gs>
                <a:gs pos="100000">
                  <a:schemeClr val="accent3">
                    <a:shade val="5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5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Sheet3!$AO$32:$AO$37</c:f>
            </c:numRef>
          </c:val>
          <c:extLst>
            <c:ext xmlns:c16="http://schemas.microsoft.com/office/drawing/2014/chart" uri="{C3380CC4-5D6E-409C-BE32-E72D297353CC}">
              <c16:uniqueId val="{00000026-7003-4574-9AB5-9A76A351F670}"/>
            </c:ext>
          </c:extLst>
        </c:ser>
        <c:ser>
          <c:idx val="39"/>
          <c:order val="39"/>
          <c:tx>
            <c:strRef>
              <c:f>Sheet3!$AP$31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0000"/>
                    <a:tint val="50000"/>
                    <a:satMod val="300000"/>
                  </a:schemeClr>
                </a:gs>
                <a:gs pos="35000">
                  <a:schemeClr val="accent3">
                    <a:shade val="60000"/>
                    <a:tint val="37000"/>
                    <a:satMod val="300000"/>
                  </a:schemeClr>
                </a:gs>
                <a:gs pos="100000">
                  <a:schemeClr val="accent3">
                    <a:shade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Sheet3!$AP$32:$AP$37</c:f>
            </c:numRef>
          </c:val>
          <c:extLst>
            <c:ext xmlns:c16="http://schemas.microsoft.com/office/drawing/2014/chart" uri="{C3380CC4-5D6E-409C-BE32-E72D297353CC}">
              <c16:uniqueId val="{00000027-7003-4574-9AB5-9A76A351F670}"/>
            </c:ext>
          </c:extLst>
        </c:ser>
        <c:ser>
          <c:idx val="40"/>
          <c:order val="40"/>
          <c:tx>
            <c:strRef>
              <c:f>Sheet3!$AQ$31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0000"/>
                    <a:tint val="50000"/>
                    <a:satMod val="300000"/>
                  </a:schemeClr>
                </a:gs>
                <a:gs pos="35000">
                  <a:schemeClr val="accent3">
                    <a:shade val="60000"/>
                    <a:tint val="37000"/>
                    <a:satMod val="300000"/>
                  </a:schemeClr>
                </a:gs>
                <a:gs pos="100000">
                  <a:schemeClr val="accent3">
                    <a:shade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Sheet3!$AQ$32:$AQ$37</c:f>
            </c:numRef>
          </c:val>
          <c:extLst>
            <c:ext xmlns:c16="http://schemas.microsoft.com/office/drawing/2014/chart" uri="{C3380CC4-5D6E-409C-BE32-E72D297353CC}">
              <c16:uniqueId val="{00000028-7003-4574-9AB5-9A76A351F670}"/>
            </c:ext>
          </c:extLst>
        </c:ser>
        <c:ser>
          <c:idx val="41"/>
          <c:order val="41"/>
          <c:tx>
            <c:strRef>
              <c:f>Sheet3!$AR$31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1000"/>
                    <a:tint val="50000"/>
                    <a:satMod val="300000"/>
                  </a:schemeClr>
                </a:gs>
                <a:gs pos="35000">
                  <a:schemeClr val="accent3">
                    <a:shade val="61000"/>
                    <a:tint val="37000"/>
                    <a:satMod val="300000"/>
                  </a:schemeClr>
                </a:gs>
                <a:gs pos="100000">
                  <a:schemeClr val="accent3">
                    <a:shade val="6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Sheet3!$AR$32:$AR$37</c:f>
            </c:numRef>
          </c:val>
          <c:extLst>
            <c:ext xmlns:c16="http://schemas.microsoft.com/office/drawing/2014/chart" uri="{C3380CC4-5D6E-409C-BE32-E72D297353CC}">
              <c16:uniqueId val="{00000029-7003-4574-9AB5-9A76A351F670}"/>
            </c:ext>
          </c:extLst>
        </c:ser>
        <c:ser>
          <c:idx val="42"/>
          <c:order val="42"/>
          <c:tx>
            <c:strRef>
              <c:f>Sheet3!$AS$31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2000"/>
                    <a:tint val="50000"/>
                    <a:satMod val="300000"/>
                  </a:schemeClr>
                </a:gs>
                <a:gs pos="35000">
                  <a:schemeClr val="accent3">
                    <a:shade val="62000"/>
                    <a:tint val="37000"/>
                    <a:satMod val="300000"/>
                  </a:schemeClr>
                </a:gs>
                <a:gs pos="100000">
                  <a:schemeClr val="accent3">
                    <a:shade val="6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Sheet3!$AS$32:$AS$37</c:f>
            </c:numRef>
          </c:val>
          <c:extLst>
            <c:ext xmlns:c16="http://schemas.microsoft.com/office/drawing/2014/chart" uri="{C3380CC4-5D6E-409C-BE32-E72D297353CC}">
              <c16:uniqueId val="{0000002A-7003-4574-9AB5-9A76A351F670}"/>
            </c:ext>
          </c:extLst>
        </c:ser>
        <c:ser>
          <c:idx val="43"/>
          <c:order val="43"/>
          <c:tx>
            <c:strRef>
              <c:f>Sheet3!$AT$31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3000"/>
                    <a:tint val="50000"/>
                    <a:satMod val="300000"/>
                  </a:schemeClr>
                </a:gs>
                <a:gs pos="35000">
                  <a:schemeClr val="accent3">
                    <a:shade val="63000"/>
                    <a:tint val="37000"/>
                    <a:satMod val="300000"/>
                  </a:schemeClr>
                </a:gs>
                <a:gs pos="100000">
                  <a:schemeClr val="accent3">
                    <a:shade val="6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Sheet3!$AT$32:$AT$37</c:f>
            </c:numRef>
          </c:val>
          <c:extLst>
            <c:ext xmlns:c16="http://schemas.microsoft.com/office/drawing/2014/chart" uri="{C3380CC4-5D6E-409C-BE32-E72D297353CC}">
              <c16:uniqueId val="{0000002B-7003-4574-9AB5-9A76A351F670}"/>
            </c:ext>
          </c:extLst>
        </c:ser>
        <c:ser>
          <c:idx val="44"/>
          <c:order val="44"/>
          <c:tx>
            <c:strRef>
              <c:f>Sheet3!$AU$31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3000"/>
                    <a:tint val="50000"/>
                    <a:satMod val="300000"/>
                  </a:schemeClr>
                </a:gs>
                <a:gs pos="35000">
                  <a:schemeClr val="accent3">
                    <a:shade val="63000"/>
                    <a:tint val="37000"/>
                    <a:satMod val="300000"/>
                  </a:schemeClr>
                </a:gs>
                <a:gs pos="100000">
                  <a:schemeClr val="accent3">
                    <a:shade val="6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Sheet3!$AU$32:$AU$37</c:f>
            </c:numRef>
          </c:val>
          <c:extLst>
            <c:ext xmlns:c16="http://schemas.microsoft.com/office/drawing/2014/chart" uri="{C3380CC4-5D6E-409C-BE32-E72D297353CC}">
              <c16:uniqueId val="{0000002C-7003-4574-9AB5-9A76A351F670}"/>
            </c:ext>
          </c:extLst>
        </c:ser>
        <c:ser>
          <c:idx val="45"/>
          <c:order val="45"/>
          <c:tx>
            <c:strRef>
              <c:f>Sheet3!$AV$31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4000"/>
                    <a:tint val="50000"/>
                    <a:satMod val="300000"/>
                  </a:schemeClr>
                </a:gs>
                <a:gs pos="35000">
                  <a:schemeClr val="accent3">
                    <a:shade val="64000"/>
                    <a:tint val="37000"/>
                    <a:satMod val="300000"/>
                  </a:schemeClr>
                </a:gs>
                <a:gs pos="100000">
                  <a:schemeClr val="accent3">
                    <a:shade val="6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Sheet3!$AV$32:$AV$37</c:f>
            </c:numRef>
          </c:val>
          <c:extLst>
            <c:ext xmlns:c16="http://schemas.microsoft.com/office/drawing/2014/chart" uri="{C3380CC4-5D6E-409C-BE32-E72D297353CC}">
              <c16:uniqueId val="{0000002D-7003-4574-9AB5-9A76A351F670}"/>
            </c:ext>
          </c:extLst>
        </c:ser>
        <c:ser>
          <c:idx val="46"/>
          <c:order val="46"/>
          <c:tx>
            <c:strRef>
              <c:f>Sheet3!$AW$31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5000"/>
                    <a:tint val="50000"/>
                    <a:satMod val="300000"/>
                  </a:schemeClr>
                </a:gs>
                <a:gs pos="35000">
                  <a:schemeClr val="accent3">
                    <a:shade val="65000"/>
                    <a:tint val="37000"/>
                    <a:satMod val="300000"/>
                  </a:schemeClr>
                </a:gs>
                <a:gs pos="100000">
                  <a:schemeClr val="accent3">
                    <a:shade val="6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Sheet3!$AW$32:$AW$37</c:f>
            </c:numRef>
          </c:val>
          <c:extLst>
            <c:ext xmlns:c16="http://schemas.microsoft.com/office/drawing/2014/chart" uri="{C3380CC4-5D6E-409C-BE32-E72D297353CC}">
              <c16:uniqueId val="{0000002E-7003-4574-9AB5-9A76A351F670}"/>
            </c:ext>
          </c:extLst>
        </c:ser>
        <c:ser>
          <c:idx val="47"/>
          <c:order val="47"/>
          <c:tx>
            <c:strRef>
              <c:f>Sheet3!$AX$31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6000"/>
                    <a:tint val="50000"/>
                    <a:satMod val="300000"/>
                  </a:schemeClr>
                </a:gs>
                <a:gs pos="35000">
                  <a:schemeClr val="accent3">
                    <a:shade val="66000"/>
                    <a:tint val="37000"/>
                    <a:satMod val="300000"/>
                  </a:schemeClr>
                </a:gs>
                <a:gs pos="100000">
                  <a:schemeClr val="accent3">
                    <a:shade val="6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Sheet3!$AX$32:$AX$37</c:f>
            </c:numRef>
          </c:val>
          <c:extLst>
            <c:ext xmlns:c16="http://schemas.microsoft.com/office/drawing/2014/chart" uri="{C3380CC4-5D6E-409C-BE32-E72D297353CC}">
              <c16:uniqueId val="{0000002F-7003-4574-9AB5-9A76A351F670}"/>
            </c:ext>
          </c:extLst>
        </c:ser>
        <c:ser>
          <c:idx val="48"/>
          <c:order val="48"/>
          <c:tx>
            <c:strRef>
              <c:f>Sheet3!$AY$31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6000"/>
                    <a:tint val="50000"/>
                    <a:satMod val="300000"/>
                  </a:schemeClr>
                </a:gs>
                <a:gs pos="35000">
                  <a:schemeClr val="accent3">
                    <a:shade val="66000"/>
                    <a:tint val="37000"/>
                    <a:satMod val="300000"/>
                  </a:schemeClr>
                </a:gs>
                <a:gs pos="100000">
                  <a:schemeClr val="accent3">
                    <a:shade val="6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Sheet3!$AY$32:$AY$37</c:f>
            </c:numRef>
          </c:val>
          <c:extLst>
            <c:ext xmlns:c16="http://schemas.microsoft.com/office/drawing/2014/chart" uri="{C3380CC4-5D6E-409C-BE32-E72D297353CC}">
              <c16:uniqueId val="{00000030-7003-4574-9AB5-9A76A351F670}"/>
            </c:ext>
          </c:extLst>
        </c:ser>
        <c:ser>
          <c:idx val="49"/>
          <c:order val="49"/>
          <c:tx>
            <c:strRef>
              <c:f>Sheet3!$AZ$31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7000"/>
                    <a:tint val="50000"/>
                    <a:satMod val="300000"/>
                  </a:schemeClr>
                </a:gs>
                <a:gs pos="35000">
                  <a:schemeClr val="accent3">
                    <a:shade val="67000"/>
                    <a:tint val="37000"/>
                    <a:satMod val="300000"/>
                  </a:schemeClr>
                </a:gs>
                <a:gs pos="100000">
                  <a:schemeClr val="accent3">
                    <a:shade val="6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Sheet3!$AZ$32:$AZ$37</c:f>
            </c:numRef>
          </c:val>
          <c:extLst>
            <c:ext xmlns:c16="http://schemas.microsoft.com/office/drawing/2014/chart" uri="{C3380CC4-5D6E-409C-BE32-E72D297353CC}">
              <c16:uniqueId val="{00000031-7003-4574-9AB5-9A76A351F670}"/>
            </c:ext>
          </c:extLst>
        </c:ser>
        <c:ser>
          <c:idx val="50"/>
          <c:order val="50"/>
          <c:tx>
            <c:strRef>
              <c:f>Sheet3!$BA$31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8000"/>
                    <a:tint val="50000"/>
                    <a:satMod val="300000"/>
                  </a:schemeClr>
                </a:gs>
                <a:gs pos="35000">
                  <a:schemeClr val="accent3">
                    <a:shade val="68000"/>
                    <a:tint val="37000"/>
                    <a:satMod val="300000"/>
                  </a:schemeClr>
                </a:gs>
                <a:gs pos="100000">
                  <a:schemeClr val="accent3">
                    <a:shade val="6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Sheet3!$BA$32:$BA$37</c:f>
            </c:numRef>
          </c:val>
          <c:extLst>
            <c:ext xmlns:c16="http://schemas.microsoft.com/office/drawing/2014/chart" uri="{C3380CC4-5D6E-409C-BE32-E72D297353CC}">
              <c16:uniqueId val="{00000032-7003-4574-9AB5-9A76A351F670}"/>
            </c:ext>
          </c:extLst>
        </c:ser>
        <c:ser>
          <c:idx val="51"/>
          <c:order val="51"/>
          <c:tx>
            <c:strRef>
              <c:f>Sheet3!$BB$31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9000"/>
                    <a:tint val="50000"/>
                    <a:satMod val="300000"/>
                  </a:schemeClr>
                </a:gs>
                <a:gs pos="35000">
                  <a:schemeClr val="accent3">
                    <a:shade val="69000"/>
                    <a:tint val="37000"/>
                    <a:satMod val="300000"/>
                  </a:schemeClr>
                </a:gs>
                <a:gs pos="100000">
                  <a:schemeClr val="accent3">
                    <a:shade val="6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Sheet3!$BB$32:$BB$37</c:f>
            </c:numRef>
          </c:val>
          <c:extLst>
            <c:ext xmlns:c16="http://schemas.microsoft.com/office/drawing/2014/chart" uri="{C3380CC4-5D6E-409C-BE32-E72D297353CC}">
              <c16:uniqueId val="{00000033-7003-4574-9AB5-9A76A351F670}"/>
            </c:ext>
          </c:extLst>
        </c:ser>
        <c:ser>
          <c:idx val="52"/>
          <c:order val="52"/>
          <c:tx>
            <c:strRef>
              <c:f>Sheet3!$BC$31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69000"/>
                    <a:tint val="50000"/>
                    <a:satMod val="300000"/>
                  </a:schemeClr>
                </a:gs>
                <a:gs pos="35000">
                  <a:schemeClr val="accent3">
                    <a:shade val="69000"/>
                    <a:tint val="37000"/>
                    <a:satMod val="300000"/>
                  </a:schemeClr>
                </a:gs>
                <a:gs pos="100000">
                  <a:schemeClr val="accent3">
                    <a:shade val="6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6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Sheet3!$BC$32:$BC$37</c:f>
            </c:numRef>
          </c:val>
          <c:extLst>
            <c:ext xmlns:c16="http://schemas.microsoft.com/office/drawing/2014/chart" uri="{C3380CC4-5D6E-409C-BE32-E72D297353CC}">
              <c16:uniqueId val="{00000034-7003-4574-9AB5-9A76A351F670}"/>
            </c:ext>
          </c:extLst>
        </c:ser>
        <c:ser>
          <c:idx val="53"/>
          <c:order val="53"/>
          <c:tx>
            <c:strRef>
              <c:f>Sheet3!$BD$31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70000"/>
                    <a:tint val="50000"/>
                    <a:satMod val="300000"/>
                  </a:schemeClr>
                </a:gs>
                <a:gs pos="35000">
                  <a:schemeClr val="accent3">
                    <a:shade val="70000"/>
                    <a:tint val="37000"/>
                    <a:satMod val="300000"/>
                  </a:schemeClr>
                </a:gs>
                <a:gs pos="100000">
                  <a:schemeClr val="accent3">
                    <a:shade val="7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Sheet3!$BD$32:$BD$37</c:f>
            </c:numRef>
          </c:val>
          <c:extLst>
            <c:ext xmlns:c16="http://schemas.microsoft.com/office/drawing/2014/chart" uri="{C3380CC4-5D6E-409C-BE32-E72D297353CC}">
              <c16:uniqueId val="{00000035-7003-4574-9AB5-9A76A351F670}"/>
            </c:ext>
          </c:extLst>
        </c:ser>
        <c:ser>
          <c:idx val="54"/>
          <c:order val="54"/>
          <c:tx>
            <c:strRef>
              <c:f>Sheet3!$BE$31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71000"/>
                    <a:tint val="50000"/>
                    <a:satMod val="300000"/>
                  </a:schemeClr>
                </a:gs>
                <a:gs pos="35000">
                  <a:schemeClr val="accent3">
                    <a:shade val="71000"/>
                    <a:tint val="37000"/>
                    <a:satMod val="300000"/>
                  </a:schemeClr>
                </a:gs>
                <a:gs pos="100000">
                  <a:schemeClr val="accent3">
                    <a:shade val="7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Sheet3!$BE$32:$BE$37</c:f>
            </c:numRef>
          </c:val>
          <c:extLst>
            <c:ext xmlns:c16="http://schemas.microsoft.com/office/drawing/2014/chart" uri="{C3380CC4-5D6E-409C-BE32-E72D297353CC}">
              <c16:uniqueId val="{00000036-7003-4574-9AB5-9A76A351F670}"/>
            </c:ext>
          </c:extLst>
        </c:ser>
        <c:ser>
          <c:idx val="55"/>
          <c:order val="55"/>
          <c:tx>
            <c:strRef>
              <c:f>Sheet3!$BF$31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72000"/>
                    <a:tint val="50000"/>
                    <a:satMod val="300000"/>
                  </a:schemeClr>
                </a:gs>
                <a:gs pos="35000">
                  <a:schemeClr val="accent3">
                    <a:shade val="72000"/>
                    <a:tint val="37000"/>
                    <a:satMod val="300000"/>
                  </a:schemeClr>
                </a:gs>
                <a:gs pos="100000">
                  <a:schemeClr val="accent3">
                    <a:shade val="7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Sheet3!$BF$32:$BF$37</c:f>
            </c:numRef>
          </c:val>
          <c:extLst>
            <c:ext xmlns:c16="http://schemas.microsoft.com/office/drawing/2014/chart" uri="{C3380CC4-5D6E-409C-BE32-E72D297353CC}">
              <c16:uniqueId val="{00000037-7003-4574-9AB5-9A76A351F670}"/>
            </c:ext>
          </c:extLst>
        </c:ser>
        <c:ser>
          <c:idx val="56"/>
          <c:order val="56"/>
          <c:tx>
            <c:strRef>
              <c:f>Sheet3!$BG$31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72000"/>
                    <a:tint val="50000"/>
                    <a:satMod val="300000"/>
                  </a:schemeClr>
                </a:gs>
                <a:gs pos="35000">
                  <a:schemeClr val="accent3">
                    <a:shade val="72000"/>
                    <a:tint val="37000"/>
                    <a:satMod val="300000"/>
                  </a:schemeClr>
                </a:gs>
                <a:gs pos="100000">
                  <a:schemeClr val="accent3">
                    <a:shade val="7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Sheet3!$BG$32:$BG$37</c:f>
            </c:numRef>
          </c:val>
          <c:extLst>
            <c:ext xmlns:c16="http://schemas.microsoft.com/office/drawing/2014/chart" uri="{C3380CC4-5D6E-409C-BE32-E72D297353CC}">
              <c16:uniqueId val="{00000038-7003-4574-9AB5-9A76A351F670}"/>
            </c:ext>
          </c:extLst>
        </c:ser>
        <c:ser>
          <c:idx val="57"/>
          <c:order val="57"/>
          <c:tx>
            <c:strRef>
              <c:f>Sheet3!$BH$31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73000"/>
                    <a:tint val="50000"/>
                    <a:satMod val="300000"/>
                  </a:schemeClr>
                </a:gs>
                <a:gs pos="35000">
                  <a:schemeClr val="accent3">
                    <a:shade val="73000"/>
                    <a:tint val="37000"/>
                    <a:satMod val="300000"/>
                  </a:schemeClr>
                </a:gs>
                <a:gs pos="100000">
                  <a:schemeClr val="accent3">
                    <a:shade val="7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Sheet3!$BH$32:$BH$37</c:f>
            </c:numRef>
          </c:val>
          <c:extLst>
            <c:ext xmlns:c16="http://schemas.microsoft.com/office/drawing/2014/chart" uri="{C3380CC4-5D6E-409C-BE32-E72D297353CC}">
              <c16:uniqueId val="{00000039-7003-4574-9AB5-9A76A351F670}"/>
            </c:ext>
          </c:extLst>
        </c:ser>
        <c:ser>
          <c:idx val="58"/>
          <c:order val="58"/>
          <c:tx>
            <c:strRef>
              <c:f>Sheet3!$BI$31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74000"/>
                    <a:tint val="50000"/>
                    <a:satMod val="300000"/>
                  </a:schemeClr>
                </a:gs>
                <a:gs pos="35000">
                  <a:schemeClr val="accent3">
                    <a:shade val="74000"/>
                    <a:tint val="37000"/>
                    <a:satMod val="300000"/>
                  </a:schemeClr>
                </a:gs>
                <a:gs pos="100000">
                  <a:schemeClr val="accent3">
                    <a:shade val="7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Sheet3!$BI$32:$BI$37</c:f>
            </c:numRef>
          </c:val>
          <c:extLst>
            <c:ext xmlns:c16="http://schemas.microsoft.com/office/drawing/2014/chart" uri="{C3380CC4-5D6E-409C-BE32-E72D297353CC}">
              <c16:uniqueId val="{0000003A-7003-4574-9AB5-9A76A351F670}"/>
            </c:ext>
          </c:extLst>
        </c:ser>
        <c:ser>
          <c:idx val="59"/>
          <c:order val="59"/>
          <c:tx>
            <c:strRef>
              <c:f>Sheet3!$BJ$31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75000"/>
                    <a:tint val="50000"/>
                    <a:satMod val="300000"/>
                  </a:schemeClr>
                </a:gs>
                <a:gs pos="35000">
                  <a:schemeClr val="accent3">
                    <a:shade val="75000"/>
                    <a:tint val="37000"/>
                    <a:satMod val="300000"/>
                  </a:schemeClr>
                </a:gs>
                <a:gs pos="100000">
                  <a:schemeClr val="accent3">
                    <a:shade val="7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Sheet3!$BJ$32:$BJ$37</c:f>
            </c:numRef>
          </c:val>
          <c:extLst>
            <c:ext xmlns:c16="http://schemas.microsoft.com/office/drawing/2014/chart" uri="{C3380CC4-5D6E-409C-BE32-E72D297353CC}">
              <c16:uniqueId val="{0000003B-7003-4574-9AB5-9A76A351F670}"/>
            </c:ext>
          </c:extLst>
        </c:ser>
        <c:ser>
          <c:idx val="60"/>
          <c:order val="60"/>
          <c:tx>
            <c:strRef>
              <c:f>Sheet3!$BK$31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75000"/>
                    <a:tint val="50000"/>
                    <a:satMod val="300000"/>
                  </a:schemeClr>
                </a:gs>
                <a:gs pos="35000">
                  <a:schemeClr val="accent3">
                    <a:shade val="75000"/>
                    <a:tint val="37000"/>
                    <a:satMod val="300000"/>
                  </a:schemeClr>
                </a:gs>
                <a:gs pos="100000">
                  <a:schemeClr val="accent3">
                    <a:shade val="7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Sheet3!$BK$32:$BK$37</c:f>
            </c:numRef>
          </c:val>
          <c:extLst>
            <c:ext xmlns:c16="http://schemas.microsoft.com/office/drawing/2014/chart" uri="{C3380CC4-5D6E-409C-BE32-E72D297353CC}">
              <c16:uniqueId val="{0000003C-7003-4574-9AB5-9A76A351F670}"/>
            </c:ext>
          </c:extLst>
        </c:ser>
        <c:ser>
          <c:idx val="61"/>
          <c:order val="61"/>
          <c:tx>
            <c:strRef>
              <c:f>Sheet3!$BL$31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76000"/>
                    <a:tint val="50000"/>
                    <a:satMod val="300000"/>
                  </a:schemeClr>
                </a:gs>
                <a:gs pos="35000">
                  <a:schemeClr val="accent3">
                    <a:shade val="76000"/>
                    <a:tint val="37000"/>
                    <a:satMod val="300000"/>
                  </a:schemeClr>
                </a:gs>
                <a:gs pos="100000">
                  <a:schemeClr val="accent3">
                    <a:shade val="7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Sheet3!$BL$32:$BL$37</c:f>
            </c:numRef>
          </c:val>
          <c:extLst>
            <c:ext xmlns:c16="http://schemas.microsoft.com/office/drawing/2014/chart" uri="{C3380CC4-5D6E-409C-BE32-E72D297353CC}">
              <c16:uniqueId val="{0000003D-7003-4574-9AB5-9A76A351F670}"/>
            </c:ext>
          </c:extLst>
        </c:ser>
        <c:ser>
          <c:idx val="62"/>
          <c:order val="62"/>
          <c:tx>
            <c:strRef>
              <c:f>Sheet3!$BM$31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77000"/>
                    <a:tint val="50000"/>
                    <a:satMod val="300000"/>
                  </a:schemeClr>
                </a:gs>
                <a:gs pos="35000">
                  <a:schemeClr val="accent3">
                    <a:shade val="77000"/>
                    <a:tint val="37000"/>
                    <a:satMod val="300000"/>
                  </a:schemeClr>
                </a:gs>
                <a:gs pos="100000">
                  <a:schemeClr val="accent3">
                    <a:shade val="7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Sheet3!$BM$32:$BM$37</c:f>
            </c:numRef>
          </c:val>
          <c:extLst>
            <c:ext xmlns:c16="http://schemas.microsoft.com/office/drawing/2014/chart" uri="{C3380CC4-5D6E-409C-BE32-E72D297353CC}">
              <c16:uniqueId val="{0000003E-7003-4574-9AB5-9A76A351F670}"/>
            </c:ext>
          </c:extLst>
        </c:ser>
        <c:ser>
          <c:idx val="63"/>
          <c:order val="63"/>
          <c:tx>
            <c:strRef>
              <c:f>Sheet3!$BN$31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78000"/>
                    <a:tint val="50000"/>
                    <a:satMod val="300000"/>
                  </a:schemeClr>
                </a:gs>
                <a:gs pos="35000">
                  <a:schemeClr val="accent3">
                    <a:shade val="78000"/>
                    <a:tint val="37000"/>
                    <a:satMod val="300000"/>
                  </a:schemeClr>
                </a:gs>
                <a:gs pos="100000">
                  <a:schemeClr val="accent3">
                    <a:shade val="7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Sheet3!$BN$32:$BN$37</c:f>
            </c:numRef>
          </c:val>
          <c:extLst>
            <c:ext xmlns:c16="http://schemas.microsoft.com/office/drawing/2014/chart" uri="{C3380CC4-5D6E-409C-BE32-E72D297353CC}">
              <c16:uniqueId val="{0000003F-7003-4574-9AB5-9A76A351F670}"/>
            </c:ext>
          </c:extLst>
        </c:ser>
        <c:ser>
          <c:idx val="64"/>
          <c:order val="64"/>
          <c:tx>
            <c:strRef>
              <c:f>Sheet3!$BO$31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78000"/>
                    <a:tint val="50000"/>
                    <a:satMod val="300000"/>
                  </a:schemeClr>
                </a:gs>
                <a:gs pos="35000">
                  <a:schemeClr val="accent3">
                    <a:shade val="78000"/>
                    <a:tint val="37000"/>
                    <a:satMod val="300000"/>
                  </a:schemeClr>
                </a:gs>
                <a:gs pos="100000">
                  <a:schemeClr val="accent3">
                    <a:shade val="7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Sheet3!$BO$32:$BO$37</c:f>
            </c:numRef>
          </c:val>
          <c:extLst>
            <c:ext xmlns:c16="http://schemas.microsoft.com/office/drawing/2014/chart" uri="{C3380CC4-5D6E-409C-BE32-E72D297353CC}">
              <c16:uniqueId val="{00000040-7003-4574-9AB5-9A76A351F670}"/>
            </c:ext>
          </c:extLst>
        </c:ser>
        <c:ser>
          <c:idx val="65"/>
          <c:order val="65"/>
          <c:tx>
            <c:strRef>
              <c:f>Sheet3!$BP$31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79000"/>
                    <a:tint val="50000"/>
                    <a:satMod val="300000"/>
                  </a:schemeClr>
                </a:gs>
                <a:gs pos="35000">
                  <a:schemeClr val="accent3">
                    <a:shade val="79000"/>
                    <a:tint val="37000"/>
                    <a:satMod val="300000"/>
                  </a:schemeClr>
                </a:gs>
                <a:gs pos="100000">
                  <a:schemeClr val="accent3">
                    <a:shade val="7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Sheet3!$BP$32:$BP$37</c:f>
            </c:numRef>
          </c:val>
          <c:extLst>
            <c:ext xmlns:c16="http://schemas.microsoft.com/office/drawing/2014/chart" uri="{C3380CC4-5D6E-409C-BE32-E72D297353CC}">
              <c16:uniqueId val="{00000041-7003-4574-9AB5-9A76A351F670}"/>
            </c:ext>
          </c:extLst>
        </c:ser>
        <c:ser>
          <c:idx val="66"/>
          <c:order val="66"/>
          <c:tx>
            <c:strRef>
              <c:f>Sheet3!$BQ$31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80000"/>
                    <a:tint val="50000"/>
                    <a:satMod val="300000"/>
                  </a:schemeClr>
                </a:gs>
                <a:gs pos="35000">
                  <a:schemeClr val="accent3">
                    <a:shade val="80000"/>
                    <a:tint val="37000"/>
                    <a:satMod val="300000"/>
                  </a:schemeClr>
                </a:gs>
                <a:gs pos="100000">
                  <a:schemeClr val="accent3">
                    <a:shade val="8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8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Sheet3!$BQ$32:$BQ$37</c:f>
            </c:numRef>
          </c:val>
          <c:extLst>
            <c:ext xmlns:c16="http://schemas.microsoft.com/office/drawing/2014/chart" uri="{C3380CC4-5D6E-409C-BE32-E72D297353CC}">
              <c16:uniqueId val="{00000042-7003-4574-9AB5-9A76A351F670}"/>
            </c:ext>
          </c:extLst>
        </c:ser>
        <c:ser>
          <c:idx val="67"/>
          <c:order val="67"/>
          <c:tx>
            <c:strRef>
              <c:f>Sheet3!$BR$31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81000"/>
                    <a:tint val="50000"/>
                    <a:satMod val="300000"/>
                  </a:schemeClr>
                </a:gs>
                <a:gs pos="35000">
                  <a:schemeClr val="accent3">
                    <a:shade val="81000"/>
                    <a:tint val="37000"/>
                    <a:satMod val="300000"/>
                  </a:schemeClr>
                </a:gs>
                <a:gs pos="100000">
                  <a:schemeClr val="accent3">
                    <a:shade val="8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8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Sheet3!$BR$32:$BR$37</c:f>
            </c:numRef>
          </c:val>
          <c:extLst>
            <c:ext xmlns:c16="http://schemas.microsoft.com/office/drawing/2014/chart" uri="{C3380CC4-5D6E-409C-BE32-E72D297353CC}">
              <c16:uniqueId val="{00000043-7003-4574-9AB5-9A76A351F670}"/>
            </c:ext>
          </c:extLst>
        </c:ser>
        <c:ser>
          <c:idx val="68"/>
          <c:order val="68"/>
          <c:tx>
            <c:strRef>
              <c:f>Sheet3!$BS$31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81000"/>
                    <a:tint val="50000"/>
                    <a:satMod val="300000"/>
                  </a:schemeClr>
                </a:gs>
                <a:gs pos="35000">
                  <a:schemeClr val="accent3">
                    <a:shade val="81000"/>
                    <a:tint val="37000"/>
                    <a:satMod val="300000"/>
                  </a:schemeClr>
                </a:gs>
                <a:gs pos="100000">
                  <a:schemeClr val="accent3">
                    <a:shade val="8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8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Sheet3!$BS$32:$BS$37</c:f>
            </c:numRef>
          </c:val>
          <c:extLst>
            <c:ext xmlns:c16="http://schemas.microsoft.com/office/drawing/2014/chart" uri="{C3380CC4-5D6E-409C-BE32-E72D297353CC}">
              <c16:uniqueId val="{00000044-7003-4574-9AB5-9A76A351F670}"/>
            </c:ext>
          </c:extLst>
        </c:ser>
        <c:ser>
          <c:idx val="69"/>
          <c:order val="69"/>
          <c:tx>
            <c:strRef>
              <c:f>Sheet3!$BT$31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82000"/>
                    <a:tint val="50000"/>
                    <a:satMod val="300000"/>
                  </a:schemeClr>
                </a:gs>
                <a:gs pos="35000">
                  <a:schemeClr val="accent3">
                    <a:shade val="82000"/>
                    <a:tint val="37000"/>
                    <a:satMod val="300000"/>
                  </a:schemeClr>
                </a:gs>
                <a:gs pos="100000">
                  <a:schemeClr val="accent3">
                    <a:shade val="8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8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Sheet3!$BT$32:$BT$37</c:f>
            </c:numRef>
          </c:val>
          <c:extLst>
            <c:ext xmlns:c16="http://schemas.microsoft.com/office/drawing/2014/chart" uri="{C3380CC4-5D6E-409C-BE32-E72D297353CC}">
              <c16:uniqueId val="{00000045-7003-4574-9AB5-9A76A351F670}"/>
            </c:ext>
          </c:extLst>
        </c:ser>
        <c:ser>
          <c:idx val="70"/>
          <c:order val="70"/>
          <c:tx>
            <c:strRef>
              <c:f>Sheet3!$BU$31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83000"/>
                    <a:tint val="50000"/>
                    <a:satMod val="300000"/>
                  </a:schemeClr>
                </a:gs>
                <a:gs pos="35000">
                  <a:schemeClr val="accent3">
                    <a:shade val="83000"/>
                    <a:tint val="37000"/>
                    <a:satMod val="300000"/>
                  </a:schemeClr>
                </a:gs>
                <a:gs pos="100000">
                  <a:schemeClr val="accent3">
                    <a:shade val="8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8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Sheet3!$BU$32:$BU$37</c:f>
            </c:numRef>
          </c:val>
          <c:extLst>
            <c:ext xmlns:c16="http://schemas.microsoft.com/office/drawing/2014/chart" uri="{C3380CC4-5D6E-409C-BE32-E72D297353CC}">
              <c16:uniqueId val="{00000046-7003-4574-9AB5-9A76A351F670}"/>
            </c:ext>
          </c:extLst>
        </c:ser>
        <c:ser>
          <c:idx val="71"/>
          <c:order val="71"/>
          <c:tx>
            <c:strRef>
              <c:f>Sheet3!$BV$31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84000"/>
                    <a:tint val="50000"/>
                    <a:satMod val="300000"/>
                  </a:schemeClr>
                </a:gs>
                <a:gs pos="35000">
                  <a:schemeClr val="accent3">
                    <a:shade val="84000"/>
                    <a:tint val="37000"/>
                    <a:satMod val="300000"/>
                  </a:schemeClr>
                </a:gs>
                <a:gs pos="100000">
                  <a:schemeClr val="accent3">
                    <a:shade val="8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8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Sheet3!$BV$32:$BV$37</c:f>
            </c:numRef>
          </c:val>
          <c:extLst>
            <c:ext xmlns:c16="http://schemas.microsoft.com/office/drawing/2014/chart" uri="{C3380CC4-5D6E-409C-BE32-E72D297353CC}">
              <c16:uniqueId val="{00000047-7003-4574-9AB5-9A76A351F670}"/>
            </c:ext>
          </c:extLst>
        </c:ser>
        <c:ser>
          <c:idx val="72"/>
          <c:order val="72"/>
          <c:tx>
            <c:strRef>
              <c:f>Sheet3!$BW$31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84000"/>
                    <a:tint val="50000"/>
                    <a:satMod val="300000"/>
                  </a:schemeClr>
                </a:gs>
                <a:gs pos="35000">
                  <a:schemeClr val="accent3">
                    <a:shade val="84000"/>
                    <a:tint val="37000"/>
                    <a:satMod val="300000"/>
                  </a:schemeClr>
                </a:gs>
                <a:gs pos="100000">
                  <a:schemeClr val="accent3">
                    <a:shade val="8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8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Sheet3!$BW$32:$BW$37</c:f>
            </c:numRef>
          </c:val>
          <c:extLst>
            <c:ext xmlns:c16="http://schemas.microsoft.com/office/drawing/2014/chart" uri="{C3380CC4-5D6E-409C-BE32-E72D297353CC}">
              <c16:uniqueId val="{00000048-7003-4574-9AB5-9A76A351F670}"/>
            </c:ext>
          </c:extLst>
        </c:ser>
        <c:ser>
          <c:idx val="73"/>
          <c:order val="73"/>
          <c:tx>
            <c:strRef>
              <c:f>Sheet3!$BX$31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tint val="50000"/>
                    <a:satMod val="300000"/>
                  </a:schemeClr>
                </a:gs>
                <a:gs pos="35000">
                  <a:schemeClr val="accent3">
                    <a:shade val="85000"/>
                    <a:tint val="37000"/>
                    <a:satMod val="300000"/>
                  </a:schemeClr>
                </a:gs>
                <a:gs pos="100000">
                  <a:schemeClr val="accent3">
                    <a:shade val="8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8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Sheet3!$BX$32:$BX$37</c:f>
            </c:numRef>
          </c:val>
          <c:extLst>
            <c:ext xmlns:c16="http://schemas.microsoft.com/office/drawing/2014/chart" uri="{C3380CC4-5D6E-409C-BE32-E72D297353CC}">
              <c16:uniqueId val="{00000049-7003-4574-9AB5-9A76A351F670}"/>
            </c:ext>
          </c:extLst>
        </c:ser>
        <c:ser>
          <c:idx val="74"/>
          <c:order val="74"/>
          <c:tx>
            <c:strRef>
              <c:f>Sheet3!$BY$31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86000"/>
                    <a:tint val="50000"/>
                    <a:satMod val="300000"/>
                  </a:schemeClr>
                </a:gs>
                <a:gs pos="35000">
                  <a:schemeClr val="accent3">
                    <a:shade val="86000"/>
                    <a:tint val="37000"/>
                    <a:satMod val="300000"/>
                  </a:schemeClr>
                </a:gs>
                <a:gs pos="100000">
                  <a:schemeClr val="accent3">
                    <a:shade val="8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8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Sheet3!$BY$32:$BY$37</c:f>
            </c:numRef>
          </c:val>
          <c:extLst>
            <c:ext xmlns:c16="http://schemas.microsoft.com/office/drawing/2014/chart" uri="{C3380CC4-5D6E-409C-BE32-E72D297353CC}">
              <c16:uniqueId val="{0000004A-7003-4574-9AB5-9A76A351F670}"/>
            </c:ext>
          </c:extLst>
        </c:ser>
        <c:ser>
          <c:idx val="75"/>
          <c:order val="75"/>
          <c:tx>
            <c:strRef>
              <c:f>Sheet3!$BZ$31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87000"/>
                    <a:tint val="50000"/>
                    <a:satMod val="300000"/>
                  </a:schemeClr>
                </a:gs>
                <a:gs pos="35000">
                  <a:schemeClr val="accent3">
                    <a:shade val="87000"/>
                    <a:tint val="37000"/>
                    <a:satMod val="300000"/>
                  </a:schemeClr>
                </a:gs>
                <a:gs pos="100000">
                  <a:schemeClr val="accent3">
                    <a:shade val="8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8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Sheet3!$BZ$32:$BZ$37</c:f>
            </c:numRef>
          </c:val>
          <c:extLst>
            <c:ext xmlns:c16="http://schemas.microsoft.com/office/drawing/2014/chart" uri="{C3380CC4-5D6E-409C-BE32-E72D297353CC}">
              <c16:uniqueId val="{0000004B-7003-4574-9AB5-9A76A351F670}"/>
            </c:ext>
          </c:extLst>
        </c:ser>
        <c:ser>
          <c:idx val="76"/>
          <c:order val="76"/>
          <c:tx>
            <c:strRef>
              <c:f>Sheet3!$CA$31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87000"/>
                    <a:tint val="50000"/>
                    <a:satMod val="300000"/>
                  </a:schemeClr>
                </a:gs>
                <a:gs pos="35000">
                  <a:schemeClr val="accent3">
                    <a:shade val="87000"/>
                    <a:tint val="37000"/>
                    <a:satMod val="300000"/>
                  </a:schemeClr>
                </a:gs>
                <a:gs pos="100000">
                  <a:schemeClr val="accent3">
                    <a:shade val="8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8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Sheet3!$CA$32:$CA$37</c:f>
            </c:numRef>
          </c:val>
          <c:extLst>
            <c:ext xmlns:c16="http://schemas.microsoft.com/office/drawing/2014/chart" uri="{C3380CC4-5D6E-409C-BE32-E72D297353CC}">
              <c16:uniqueId val="{0000004C-7003-4574-9AB5-9A76A351F670}"/>
            </c:ext>
          </c:extLst>
        </c:ser>
        <c:ser>
          <c:idx val="77"/>
          <c:order val="77"/>
          <c:tx>
            <c:strRef>
              <c:f>Sheet3!$CB$31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88000"/>
                    <a:tint val="50000"/>
                    <a:satMod val="300000"/>
                  </a:schemeClr>
                </a:gs>
                <a:gs pos="35000">
                  <a:schemeClr val="accent3">
                    <a:shade val="88000"/>
                    <a:tint val="37000"/>
                    <a:satMod val="300000"/>
                  </a:schemeClr>
                </a:gs>
                <a:gs pos="100000">
                  <a:schemeClr val="accent3">
                    <a:shade val="8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8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Sheet3!$CB$32:$CB$37</c:f>
            </c:numRef>
          </c:val>
          <c:extLst>
            <c:ext xmlns:c16="http://schemas.microsoft.com/office/drawing/2014/chart" uri="{C3380CC4-5D6E-409C-BE32-E72D297353CC}">
              <c16:uniqueId val="{0000004D-7003-4574-9AB5-9A76A351F670}"/>
            </c:ext>
          </c:extLst>
        </c:ser>
        <c:ser>
          <c:idx val="78"/>
          <c:order val="78"/>
          <c:tx>
            <c:strRef>
              <c:f>Sheet3!$CC$31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89000"/>
                    <a:tint val="50000"/>
                    <a:satMod val="300000"/>
                  </a:schemeClr>
                </a:gs>
                <a:gs pos="35000">
                  <a:schemeClr val="accent3">
                    <a:shade val="89000"/>
                    <a:tint val="37000"/>
                    <a:satMod val="300000"/>
                  </a:schemeClr>
                </a:gs>
                <a:gs pos="100000">
                  <a:schemeClr val="accent3">
                    <a:shade val="8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8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Sheet3!$CC$32:$CC$37</c:f>
            </c:numRef>
          </c:val>
          <c:extLst>
            <c:ext xmlns:c16="http://schemas.microsoft.com/office/drawing/2014/chart" uri="{C3380CC4-5D6E-409C-BE32-E72D297353CC}">
              <c16:uniqueId val="{0000004E-7003-4574-9AB5-9A76A351F670}"/>
            </c:ext>
          </c:extLst>
        </c:ser>
        <c:ser>
          <c:idx val="79"/>
          <c:order val="79"/>
          <c:tx>
            <c:strRef>
              <c:f>Sheet3!$CD$31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90000"/>
                    <a:tint val="50000"/>
                    <a:satMod val="300000"/>
                  </a:schemeClr>
                </a:gs>
                <a:gs pos="35000">
                  <a:schemeClr val="accent3">
                    <a:shade val="90000"/>
                    <a:tint val="37000"/>
                    <a:satMod val="300000"/>
                  </a:schemeClr>
                </a:gs>
                <a:gs pos="100000">
                  <a:schemeClr val="accent3">
                    <a:shade val="9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Sheet3!$CD$32:$CD$37</c:f>
            </c:numRef>
          </c:val>
          <c:extLst>
            <c:ext xmlns:c16="http://schemas.microsoft.com/office/drawing/2014/chart" uri="{C3380CC4-5D6E-409C-BE32-E72D297353CC}">
              <c16:uniqueId val="{0000004F-7003-4574-9AB5-9A76A351F670}"/>
            </c:ext>
          </c:extLst>
        </c:ser>
        <c:ser>
          <c:idx val="80"/>
          <c:order val="80"/>
          <c:tx>
            <c:strRef>
              <c:f>Sheet3!$CE$31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90000"/>
                    <a:tint val="50000"/>
                    <a:satMod val="300000"/>
                  </a:schemeClr>
                </a:gs>
                <a:gs pos="35000">
                  <a:schemeClr val="accent3">
                    <a:shade val="90000"/>
                    <a:tint val="37000"/>
                    <a:satMod val="300000"/>
                  </a:schemeClr>
                </a:gs>
                <a:gs pos="100000">
                  <a:schemeClr val="accent3">
                    <a:shade val="9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Sheet3!$CE$32:$CE$37</c:f>
            </c:numRef>
          </c:val>
          <c:extLst>
            <c:ext xmlns:c16="http://schemas.microsoft.com/office/drawing/2014/chart" uri="{C3380CC4-5D6E-409C-BE32-E72D297353CC}">
              <c16:uniqueId val="{00000050-7003-4574-9AB5-9A76A351F670}"/>
            </c:ext>
          </c:extLst>
        </c:ser>
        <c:ser>
          <c:idx val="81"/>
          <c:order val="81"/>
          <c:tx>
            <c:strRef>
              <c:f>Sheet3!$CF$31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91000"/>
                    <a:tint val="50000"/>
                    <a:satMod val="300000"/>
                  </a:schemeClr>
                </a:gs>
                <a:gs pos="35000">
                  <a:schemeClr val="accent3">
                    <a:shade val="91000"/>
                    <a:tint val="37000"/>
                    <a:satMod val="300000"/>
                  </a:schemeClr>
                </a:gs>
                <a:gs pos="100000">
                  <a:schemeClr val="accent3">
                    <a:shade val="9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Sheet3!$CF$32:$CF$37</c:f>
            </c:numRef>
          </c:val>
          <c:extLst>
            <c:ext xmlns:c16="http://schemas.microsoft.com/office/drawing/2014/chart" uri="{C3380CC4-5D6E-409C-BE32-E72D297353CC}">
              <c16:uniqueId val="{00000051-7003-4574-9AB5-9A76A351F670}"/>
            </c:ext>
          </c:extLst>
        </c:ser>
        <c:ser>
          <c:idx val="82"/>
          <c:order val="82"/>
          <c:tx>
            <c:strRef>
              <c:f>Sheet3!$CG$31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92000"/>
                    <a:tint val="50000"/>
                    <a:satMod val="300000"/>
                  </a:schemeClr>
                </a:gs>
                <a:gs pos="35000">
                  <a:schemeClr val="accent3">
                    <a:shade val="92000"/>
                    <a:tint val="37000"/>
                    <a:satMod val="300000"/>
                  </a:schemeClr>
                </a:gs>
                <a:gs pos="100000">
                  <a:schemeClr val="accent3">
                    <a:shade val="9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Sheet3!$CG$32:$CG$37</c:f>
            </c:numRef>
          </c:val>
          <c:extLst>
            <c:ext xmlns:c16="http://schemas.microsoft.com/office/drawing/2014/chart" uri="{C3380CC4-5D6E-409C-BE32-E72D297353CC}">
              <c16:uniqueId val="{00000052-7003-4574-9AB5-9A76A351F670}"/>
            </c:ext>
          </c:extLst>
        </c:ser>
        <c:ser>
          <c:idx val="83"/>
          <c:order val="83"/>
          <c:tx>
            <c:strRef>
              <c:f>Sheet3!$CH$31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93000"/>
                    <a:tint val="50000"/>
                    <a:satMod val="300000"/>
                  </a:schemeClr>
                </a:gs>
                <a:gs pos="35000">
                  <a:schemeClr val="accent3">
                    <a:shade val="93000"/>
                    <a:tint val="37000"/>
                    <a:satMod val="300000"/>
                  </a:schemeClr>
                </a:gs>
                <a:gs pos="100000">
                  <a:schemeClr val="accent3">
                    <a:shade val="9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Sheet3!$CH$32:$CH$37</c:f>
            </c:numRef>
          </c:val>
          <c:extLst>
            <c:ext xmlns:c16="http://schemas.microsoft.com/office/drawing/2014/chart" uri="{C3380CC4-5D6E-409C-BE32-E72D297353CC}">
              <c16:uniqueId val="{00000053-7003-4574-9AB5-9A76A351F670}"/>
            </c:ext>
          </c:extLst>
        </c:ser>
        <c:ser>
          <c:idx val="84"/>
          <c:order val="84"/>
          <c:tx>
            <c:strRef>
              <c:f>Sheet3!$CI$31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93000"/>
                    <a:tint val="50000"/>
                    <a:satMod val="300000"/>
                  </a:schemeClr>
                </a:gs>
                <a:gs pos="35000">
                  <a:schemeClr val="accent3">
                    <a:shade val="93000"/>
                    <a:tint val="37000"/>
                    <a:satMod val="300000"/>
                  </a:schemeClr>
                </a:gs>
                <a:gs pos="100000">
                  <a:schemeClr val="accent3">
                    <a:shade val="9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Sheet3!$CI$32:$CI$37</c:f>
            </c:numRef>
          </c:val>
          <c:extLst>
            <c:ext xmlns:c16="http://schemas.microsoft.com/office/drawing/2014/chart" uri="{C3380CC4-5D6E-409C-BE32-E72D297353CC}">
              <c16:uniqueId val="{00000054-7003-4574-9AB5-9A76A351F670}"/>
            </c:ext>
          </c:extLst>
        </c:ser>
        <c:ser>
          <c:idx val="85"/>
          <c:order val="85"/>
          <c:tx>
            <c:strRef>
              <c:f>Sheet3!$CJ$31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94000"/>
                    <a:tint val="50000"/>
                    <a:satMod val="300000"/>
                  </a:schemeClr>
                </a:gs>
                <a:gs pos="35000">
                  <a:schemeClr val="accent3">
                    <a:shade val="94000"/>
                    <a:tint val="37000"/>
                    <a:satMod val="300000"/>
                  </a:schemeClr>
                </a:gs>
                <a:gs pos="100000">
                  <a:schemeClr val="accent3">
                    <a:shade val="9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Sheet3!$CJ$32:$CJ$37</c:f>
            </c:numRef>
          </c:val>
          <c:extLst>
            <c:ext xmlns:c16="http://schemas.microsoft.com/office/drawing/2014/chart" uri="{C3380CC4-5D6E-409C-BE32-E72D297353CC}">
              <c16:uniqueId val="{00000055-7003-4574-9AB5-9A76A351F670}"/>
            </c:ext>
          </c:extLst>
        </c:ser>
        <c:ser>
          <c:idx val="86"/>
          <c:order val="86"/>
          <c:tx>
            <c:strRef>
              <c:f>Sheet3!$CK$31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95000"/>
                    <a:tint val="50000"/>
                    <a:satMod val="300000"/>
                  </a:schemeClr>
                </a:gs>
                <a:gs pos="35000">
                  <a:schemeClr val="accent3">
                    <a:shade val="95000"/>
                    <a:tint val="37000"/>
                    <a:satMod val="300000"/>
                  </a:schemeClr>
                </a:gs>
                <a:gs pos="100000">
                  <a:schemeClr val="accent3">
                    <a:shade val="9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Sheet3!$CK$32:$CK$37</c:f>
            </c:numRef>
          </c:val>
          <c:extLst>
            <c:ext xmlns:c16="http://schemas.microsoft.com/office/drawing/2014/chart" uri="{C3380CC4-5D6E-409C-BE32-E72D297353CC}">
              <c16:uniqueId val="{00000056-7003-4574-9AB5-9A76A351F670}"/>
            </c:ext>
          </c:extLst>
        </c:ser>
        <c:ser>
          <c:idx val="87"/>
          <c:order val="87"/>
          <c:tx>
            <c:strRef>
              <c:f>Sheet3!$CL$31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96000"/>
                    <a:tint val="50000"/>
                    <a:satMod val="300000"/>
                  </a:schemeClr>
                </a:gs>
                <a:gs pos="35000">
                  <a:schemeClr val="accent3">
                    <a:shade val="96000"/>
                    <a:tint val="37000"/>
                    <a:satMod val="300000"/>
                  </a:schemeClr>
                </a:gs>
                <a:gs pos="100000">
                  <a:schemeClr val="accent3">
                    <a:shade val="9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Sheet3!$CL$32:$CL$37</c:f>
            </c:numRef>
          </c:val>
          <c:extLst>
            <c:ext xmlns:c16="http://schemas.microsoft.com/office/drawing/2014/chart" uri="{C3380CC4-5D6E-409C-BE32-E72D297353CC}">
              <c16:uniqueId val="{00000057-7003-4574-9AB5-9A76A351F670}"/>
            </c:ext>
          </c:extLst>
        </c:ser>
        <c:ser>
          <c:idx val="88"/>
          <c:order val="88"/>
          <c:tx>
            <c:strRef>
              <c:f>Sheet3!$CM$31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96000"/>
                    <a:tint val="50000"/>
                    <a:satMod val="300000"/>
                  </a:schemeClr>
                </a:gs>
                <a:gs pos="35000">
                  <a:schemeClr val="accent3">
                    <a:shade val="96000"/>
                    <a:tint val="37000"/>
                    <a:satMod val="300000"/>
                  </a:schemeClr>
                </a:gs>
                <a:gs pos="100000">
                  <a:schemeClr val="accent3">
                    <a:shade val="9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Sheet3!$CM$32:$CM$37</c:f>
            </c:numRef>
          </c:val>
          <c:extLst>
            <c:ext xmlns:c16="http://schemas.microsoft.com/office/drawing/2014/chart" uri="{C3380CC4-5D6E-409C-BE32-E72D297353CC}">
              <c16:uniqueId val="{00000058-7003-4574-9AB5-9A76A351F670}"/>
            </c:ext>
          </c:extLst>
        </c:ser>
        <c:ser>
          <c:idx val="89"/>
          <c:order val="89"/>
          <c:tx>
            <c:strRef>
              <c:f>Sheet3!$CN$31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97000"/>
                    <a:tint val="50000"/>
                    <a:satMod val="300000"/>
                  </a:schemeClr>
                </a:gs>
                <a:gs pos="35000">
                  <a:schemeClr val="accent3">
                    <a:shade val="97000"/>
                    <a:tint val="37000"/>
                    <a:satMod val="300000"/>
                  </a:schemeClr>
                </a:gs>
                <a:gs pos="100000">
                  <a:schemeClr val="accent3">
                    <a:shade val="9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Sheet3!$CN$32:$CN$37</c:f>
            </c:numRef>
          </c:val>
          <c:extLst>
            <c:ext xmlns:c16="http://schemas.microsoft.com/office/drawing/2014/chart" uri="{C3380CC4-5D6E-409C-BE32-E72D297353CC}">
              <c16:uniqueId val="{00000059-7003-4574-9AB5-9A76A351F670}"/>
            </c:ext>
          </c:extLst>
        </c:ser>
        <c:ser>
          <c:idx val="90"/>
          <c:order val="90"/>
          <c:tx>
            <c:strRef>
              <c:f>Sheet3!$CO$31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98000"/>
                    <a:tint val="50000"/>
                    <a:satMod val="300000"/>
                  </a:schemeClr>
                </a:gs>
                <a:gs pos="35000">
                  <a:schemeClr val="accent3">
                    <a:shade val="98000"/>
                    <a:tint val="37000"/>
                    <a:satMod val="300000"/>
                  </a:schemeClr>
                </a:gs>
                <a:gs pos="100000">
                  <a:schemeClr val="accent3">
                    <a:shade val="9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Sheet3!$CO$32:$CO$37</c:f>
            </c:numRef>
          </c:val>
          <c:extLst>
            <c:ext xmlns:c16="http://schemas.microsoft.com/office/drawing/2014/chart" uri="{C3380CC4-5D6E-409C-BE32-E72D297353CC}">
              <c16:uniqueId val="{0000005A-7003-4574-9AB5-9A76A351F670}"/>
            </c:ext>
          </c:extLst>
        </c:ser>
        <c:ser>
          <c:idx val="91"/>
          <c:order val="91"/>
          <c:tx>
            <c:strRef>
              <c:f>Sheet3!$CP$31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99000"/>
                    <a:tint val="50000"/>
                    <a:satMod val="300000"/>
                  </a:schemeClr>
                </a:gs>
                <a:gs pos="35000">
                  <a:schemeClr val="accent3">
                    <a:shade val="99000"/>
                    <a:tint val="37000"/>
                    <a:satMod val="300000"/>
                  </a:schemeClr>
                </a:gs>
                <a:gs pos="100000">
                  <a:schemeClr val="accent3">
                    <a:shade val="9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Sheet3!$CP$32:$CP$37</c:f>
            </c:numRef>
          </c:val>
          <c:extLst>
            <c:ext xmlns:c16="http://schemas.microsoft.com/office/drawing/2014/chart" uri="{C3380CC4-5D6E-409C-BE32-E72D297353CC}">
              <c16:uniqueId val="{0000005B-7003-4574-9AB5-9A76A351F670}"/>
            </c:ext>
          </c:extLst>
        </c:ser>
        <c:ser>
          <c:idx val="92"/>
          <c:order val="92"/>
          <c:tx>
            <c:strRef>
              <c:f>Sheet3!$CQ$31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Sheet3!$CQ$32:$CQ$37</c:f>
            </c:numRef>
          </c:val>
          <c:extLst>
            <c:ext xmlns:c16="http://schemas.microsoft.com/office/drawing/2014/chart" uri="{C3380CC4-5D6E-409C-BE32-E72D297353CC}">
              <c16:uniqueId val="{0000005C-7003-4574-9AB5-9A76A351F670}"/>
            </c:ext>
          </c:extLst>
        </c:ser>
        <c:ser>
          <c:idx val="93"/>
          <c:order val="93"/>
          <c:tx>
            <c:strRef>
              <c:f>Sheet3!$CR$31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Sheet3!$CR$32:$CR$37</c:f>
            </c:numRef>
          </c:val>
          <c:extLst>
            <c:ext xmlns:c16="http://schemas.microsoft.com/office/drawing/2014/chart" uri="{C3380CC4-5D6E-409C-BE32-E72D297353CC}">
              <c16:uniqueId val="{0000005D-7003-4574-9AB5-9A76A351F670}"/>
            </c:ext>
          </c:extLst>
        </c:ser>
        <c:ser>
          <c:idx val="94"/>
          <c:order val="94"/>
          <c:tx>
            <c:strRef>
              <c:f>Sheet3!$CS$31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9000"/>
                    <a:tint val="50000"/>
                    <a:satMod val="300000"/>
                  </a:schemeClr>
                </a:gs>
                <a:gs pos="35000">
                  <a:schemeClr val="accent3">
                    <a:tint val="99000"/>
                    <a:tint val="37000"/>
                    <a:satMod val="300000"/>
                  </a:schemeClr>
                </a:gs>
                <a:gs pos="100000">
                  <a:schemeClr val="accent3">
                    <a:tint val="9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9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Sheet3!$CS$32:$CS$37</c:f>
            </c:numRef>
          </c:val>
          <c:extLst>
            <c:ext xmlns:c16="http://schemas.microsoft.com/office/drawing/2014/chart" uri="{C3380CC4-5D6E-409C-BE32-E72D297353CC}">
              <c16:uniqueId val="{0000005E-7003-4574-9AB5-9A76A351F670}"/>
            </c:ext>
          </c:extLst>
        </c:ser>
        <c:ser>
          <c:idx val="95"/>
          <c:order val="95"/>
          <c:tx>
            <c:strRef>
              <c:f>Sheet3!$CT$31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tint val="50000"/>
                    <a:satMod val="300000"/>
                  </a:schemeClr>
                </a:gs>
                <a:gs pos="35000">
                  <a:schemeClr val="accent3">
                    <a:tint val="98000"/>
                    <a:tint val="37000"/>
                    <a:satMod val="300000"/>
                  </a:schemeClr>
                </a:gs>
                <a:gs pos="100000">
                  <a:schemeClr val="accent3">
                    <a:tint val="9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9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Sheet3!$CT$32:$CT$37</c:f>
            </c:numRef>
          </c:val>
          <c:extLst>
            <c:ext xmlns:c16="http://schemas.microsoft.com/office/drawing/2014/chart" uri="{C3380CC4-5D6E-409C-BE32-E72D297353CC}">
              <c16:uniqueId val="{0000005F-7003-4574-9AB5-9A76A351F670}"/>
            </c:ext>
          </c:extLst>
        </c:ser>
        <c:ser>
          <c:idx val="96"/>
          <c:order val="96"/>
          <c:tx>
            <c:strRef>
              <c:f>Sheet3!$CU$31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7000"/>
                    <a:tint val="50000"/>
                    <a:satMod val="300000"/>
                  </a:schemeClr>
                </a:gs>
                <a:gs pos="35000">
                  <a:schemeClr val="accent3">
                    <a:tint val="97000"/>
                    <a:tint val="37000"/>
                    <a:satMod val="300000"/>
                  </a:schemeClr>
                </a:gs>
                <a:gs pos="100000">
                  <a:schemeClr val="accent3">
                    <a:tint val="9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9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Sheet3!$CU$32:$CU$37</c:f>
            </c:numRef>
          </c:val>
          <c:extLst>
            <c:ext xmlns:c16="http://schemas.microsoft.com/office/drawing/2014/chart" uri="{C3380CC4-5D6E-409C-BE32-E72D297353CC}">
              <c16:uniqueId val="{00000060-7003-4574-9AB5-9A76A351F670}"/>
            </c:ext>
          </c:extLst>
        </c:ser>
        <c:ser>
          <c:idx val="97"/>
          <c:order val="97"/>
          <c:tx>
            <c:strRef>
              <c:f>Sheet3!$CV$31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7000"/>
                    <a:tint val="50000"/>
                    <a:satMod val="300000"/>
                  </a:schemeClr>
                </a:gs>
                <a:gs pos="35000">
                  <a:schemeClr val="accent3">
                    <a:tint val="97000"/>
                    <a:tint val="37000"/>
                    <a:satMod val="300000"/>
                  </a:schemeClr>
                </a:gs>
                <a:gs pos="100000">
                  <a:schemeClr val="accent3">
                    <a:tint val="9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9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Sheet3!$CV$32:$CV$37</c:f>
            </c:numRef>
          </c:val>
          <c:extLst>
            <c:ext xmlns:c16="http://schemas.microsoft.com/office/drawing/2014/chart" uri="{C3380CC4-5D6E-409C-BE32-E72D297353CC}">
              <c16:uniqueId val="{00000061-7003-4574-9AB5-9A76A351F670}"/>
            </c:ext>
          </c:extLst>
        </c:ser>
        <c:ser>
          <c:idx val="98"/>
          <c:order val="98"/>
          <c:tx>
            <c:strRef>
              <c:f>Sheet3!$CW$31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tint val="50000"/>
                    <a:satMod val="300000"/>
                  </a:schemeClr>
                </a:gs>
                <a:gs pos="35000">
                  <a:schemeClr val="accent3">
                    <a:tint val="96000"/>
                    <a:tint val="37000"/>
                    <a:satMod val="300000"/>
                  </a:schemeClr>
                </a:gs>
                <a:gs pos="100000">
                  <a:schemeClr val="accent3">
                    <a:tint val="9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9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Sheet3!$CW$32:$CW$37</c:f>
            </c:numRef>
          </c:val>
          <c:extLst>
            <c:ext xmlns:c16="http://schemas.microsoft.com/office/drawing/2014/chart" uri="{C3380CC4-5D6E-409C-BE32-E72D297353CC}">
              <c16:uniqueId val="{00000062-7003-4574-9AB5-9A76A351F670}"/>
            </c:ext>
          </c:extLst>
        </c:ser>
        <c:ser>
          <c:idx val="99"/>
          <c:order val="99"/>
          <c:tx>
            <c:strRef>
              <c:f>Sheet3!$CX$31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5000"/>
                    <a:tint val="50000"/>
                    <a:satMod val="300000"/>
                  </a:schemeClr>
                </a:gs>
                <a:gs pos="35000">
                  <a:schemeClr val="accent3">
                    <a:tint val="95000"/>
                    <a:tint val="37000"/>
                    <a:satMod val="300000"/>
                  </a:schemeClr>
                </a:gs>
                <a:gs pos="100000">
                  <a:schemeClr val="accent3">
                    <a:tint val="9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9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Sheet3!$CX$32:$CX$37</c:f>
            </c:numRef>
          </c:val>
          <c:extLst>
            <c:ext xmlns:c16="http://schemas.microsoft.com/office/drawing/2014/chart" uri="{C3380CC4-5D6E-409C-BE32-E72D297353CC}">
              <c16:uniqueId val="{00000063-7003-4574-9AB5-9A76A351F670}"/>
            </c:ext>
          </c:extLst>
        </c:ser>
        <c:ser>
          <c:idx val="100"/>
          <c:order val="100"/>
          <c:tx>
            <c:strRef>
              <c:f>Sheet3!$CY$31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tint val="50000"/>
                    <a:satMod val="300000"/>
                  </a:schemeClr>
                </a:gs>
                <a:gs pos="35000">
                  <a:schemeClr val="accent3">
                    <a:tint val="94000"/>
                    <a:tint val="37000"/>
                    <a:satMod val="300000"/>
                  </a:schemeClr>
                </a:gs>
                <a:gs pos="100000">
                  <a:schemeClr val="accent3">
                    <a:tint val="9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9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Sheet3!$CY$32:$CY$37</c:f>
            </c:numRef>
          </c:val>
          <c:extLst>
            <c:ext xmlns:c16="http://schemas.microsoft.com/office/drawing/2014/chart" uri="{C3380CC4-5D6E-409C-BE32-E72D297353CC}">
              <c16:uniqueId val="{00000064-7003-4574-9AB5-9A76A351F670}"/>
            </c:ext>
          </c:extLst>
        </c:ser>
        <c:ser>
          <c:idx val="101"/>
          <c:order val="101"/>
          <c:tx>
            <c:strRef>
              <c:f>Sheet3!$CZ$31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tint val="50000"/>
                    <a:satMod val="300000"/>
                  </a:schemeClr>
                </a:gs>
                <a:gs pos="35000">
                  <a:schemeClr val="accent3">
                    <a:tint val="94000"/>
                    <a:tint val="37000"/>
                    <a:satMod val="300000"/>
                  </a:schemeClr>
                </a:gs>
                <a:gs pos="100000">
                  <a:schemeClr val="accent3">
                    <a:tint val="9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9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Sheet3!$CZ$32:$CZ$37</c:f>
            </c:numRef>
          </c:val>
          <c:extLst>
            <c:ext xmlns:c16="http://schemas.microsoft.com/office/drawing/2014/chart" uri="{C3380CC4-5D6E-409C-BE32-E72D297353CC}">
              <c16:uniqueId val="{00000065-7003-4574-9AB5-9A76A351F670}"/>
            </c:ext>
          </c:extLst>
        </c:ser>
        <c:ser>
          <c:idx val="102"/>
          <c:order val="102"/>
          <c:tx>
            <c:strRef>
              <c:f>Sheet3!$DA$31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3000"/>
                    <a:tint val="50000"/>
                    <a:satMod val="300000"/>
                  </a:schemeClr>
                </a:gs>
                <a:gs pos="35000">
                  <a:schemeClr val="accent3">
                    <a:tint val="93000"/>
                    <a:tint val="37000"/>
                    <a:satMod val="300000"/>
                  </a:schemeClr>
                </a:gs>
                <a:gs pos="100000">
                  <a:schemeClr val="accent3">
                    <a:tint val="9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9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Sheet3!$DA$32:$DA$37</c:f>
            </c:numRef>
          </c:val>
          <c:extLst>
            <c:ext xmlns:c16="http://schemas.microsoft.com/office/drawing/2014/chart" uri="{C3380CC4-5D6E-409C-BE32-E72D297353CC}">
              <c16:uniqueId val="{00000066-7003-4574-9AB5-9A76A351F670}"/>
            </c:ext>
          </c:extLst>
        </c:ser>
        <c:ser>
          <c:idx val="103"/>
          <c:order val="103"/>
          <c:tx>
            <c:strRef>
              <c:f>Sheet3!$DB$31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2000"/>
                    <a:tint val="50000"/>
                    <a:satMod val="300000"/>
                  </a:schemeClr>
                </a:gs>
                <a:gs pos="35000">
                  <a:schemeClr val="accent3">
                    <a:tint val="92000"/>
                    <a:tint val="37000"/>
                    <a:satMod val="300000"/>
                  </a:schemeClr>
                </a:gs>
                <a:gs pos="100000">
                  <a:schemeClr val="accent3">
                    <a:tint val="9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9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Sheet3!$DB$32:$DB$37</c:f>
            </c:numRef>
          </c:val>
          <c:extLst>
            <c:ext xmlns:c16="http://schemas.microsoft.com/office/drawing/2014/chart" uri="{C3380CC4-5D6E-409C-BE32-E72D297353CC}">
              <c16:uniqueId val="{00000067-7003-4574-9AB5-9A76A351F670}"/>
            </c:ext>
          </c:extLst>
        </c:ser>
        <c:ser>
          <c:idx val="104"/>
          <c:order val="104"/>
          <c:tx>
            <c:strRef>
              <c:f>Sheet3!$DC$31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1000"/>
                    <a:tint val="50000"/>
                    <a:satMod val="300000"/>
                  </a:schemeClr>
                </a:gs>
                <a:gs pos="35000">
                  <a:schemeClr val="accent3">
                    <a:tint val="91000"/>
                    <a:tint val="37000"/>
                    <a:satMod val="300000"/>
                  </a:schemeClr>
                </a:gs>
                <a:gs pos="100000">
                  <a:schemeClr val="accent3">
                    <a:tint val="9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9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Sheet3!$DC$32:$DC$37</c:f>
            </c:numRef>
          </c:val>
          <c:extLst>
            <c:ext xmlns:c16="http://schemas.microsoft.com/office/drawing/2014/chart" uri="{C3380CC4-5D6E-409C-BE32-E72D297353CC}">
              <c16:uniqueId val="{00000068-7003-4574-9AB5-9A76A351F670}"/>
            </c:ext>
          </c:extLst>
        </c:ser>
        <c:ser>
          <c:idx val="105"/>
          <c:order val="105"/>
          <c:tx>
            <c:strRef>
              <c:f>Sheet3!$DD$31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1000"/>
                    <a:tint val="50000"/>
                    <a:satMod val="300000"/>
                  </a:schemeClr>
                </a:gs>
                <a:gs pos="35000">
                  <a:schemeClr val="accent3">
                    <a:tint val="91000"/>
                    <a:tint val="37000"/>
                    <a:satMod val="300000"/>
                  </a:schemeClr>
                </a:gs>
                <a:gs pos="100000">
                  <a:schemeClr val="accent3">
                    <a:tint val="9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9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Sheet3!$DD$32:$DD$37</c:f>
            </c:numRef>
          </c:val>
          <c:extLst>
            <c:ext xmlns:c16="http://schemas.microsoft.com/office/drawing/2014/chart" uri="{C3380CC4-5D6E-409C-BE32-E72D297353CC}">
              <c16:uniqueId val="{00000069-7003-4574-9AB5-9A76A351F670}"/>
            </c:ext>
          </c:extLst>
        </c:ser>
        <c:ser>
          <c:idx val="106"/>
          <c:order val="106"/>
          <c:tx>
            <c:strRef>
              <c:f>Sheet3!$DE$31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90000"/>
                    <a:tint val="50000"/>
                    <a:satMod val="300000"/>
                  </a:schemeClr>
                </a:gs>
                <a:gs pos="35000">
                  <a:schemeClr val="accent3">
                    <a:tint val="90000"/>
                    <a:tint val="37000"/>
                    <a:satMod val="300000"/>
                  </a:schemeClr>
                </a:gs>
                <a:gs pos="100000">
                  <a:schemeClr val="accent3">
                    <a:tint val="9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9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Sheet3!$DE$32:$DE$37</c:f>
            </c:numRef>
          </c:val>
          <c:extLst>
            <c:ext xmlns:c16="http://schemas.microsoft.com/office/drawing/2014/chart" uri="{C3380CC4-5D6E-409C-BE32-E72D297353CC}">
              <c16:uniqueId val="{0000006A-7003-4574-9AB5-9A76A351F670}"/>
            </c:ext>
          </c:extLst>
        </c:ser>
        <c:ser>
          <c:idx val="107"/>
          <c:order val="107"/>
          <c:tx>
            <c:strRef>
              <c:f>Sheet3!$DF$31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89000"/>
                    <a:tint val="50000"/>
                    <a:satMod val="300000"/>
                  </a:schemeClr>
                </a:gs>
                <a:gs pos="35000">
                  <a:schemeClr val="accent3">
                    <a:tint val="89000"/>
                    <a:tint val="37000"/>
                    <a:satMod val="300000"/>
                  </a:schemeClr>
                </a:gs>
                <a:gs pos="100000">
                  <a:schemeClr val="accent3">
                    <a:tint val="8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8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Sheet3!$DF$32:$DF$37</c:f>
            </c:numRef>
          </c:val>
          <c:extLst>
            <c:ext xmlns:c16="http://schemas.microsoft.com/office/drawing/2014/chart" uri="{C3380CC4-5D6E-409C-BE32-E72D297353CC}">
              <c16:uniqueId val="{0000006B-7003-4574-9AB5-9A76A351F670}"/>
            </c:ext>
          </c:extLst>
        </c:ser>
        <c:ser>
          <c:idx val="108"/>
          <c:order val="108"/>
          <c:tx>
            <c:strRef>
              <c:f>Sheet3!$DG$31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88000"/>
                    <a:tint val="50000"/>
                    <a:satMod val="300000"/>
                  </a:schemeClr>
                </a:gs>
                <a:gs pos="35000">
                  <a:schemeClr val="accent3">
                    <a:tint val="88000"/>
                    <a:tint val="37000"/>
                    <a:satMod val="300000"/>
                  </a:schemeClr>
                </a:gs>
                <a:gs pos="100000">
                  <a:schemeClr val="accent3">
                    <a:tint val="8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8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Sheet3!$DG$32:$DG$37</c:f>
            </c:numRef>
          </c:val>
          <c:extLst>
            <c:ext xmlns:c16="http://schemas.microsoft.com/office/drawing/2014/chart" uri="{C3380CC4-5D6E-409C-BE32-E72D297353CC}">
              <c16:uniqueId val="{0000006C-7003-4574-9AB5-9A76A351F670}"/>
            </c:ext>
          </c:extLst>
        </c:ser>
        <c:ser>
          <c:idx val="109"/>
          <c:order val="109"/>
          <c:tx>
            <c:strRef>
              <c:f>Sheet3!$DH$31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88000"/>
                    <a:tint val="50000"/>
                    <a:satMod val="300000"/>
                  </a:schemeClr>
                </a:gs>
                <a:gs pos="35000">
                  <a:schemeClr val="accent3">
                    <a:tint val="88000"/>
                    <a:tint val="37000"/>
                    <a:satMod val="300000"/>
                  </a:schemeClr>
                </a:gs>
                <a:gs pos="100000">
                  <a:schemeClr val="accent3">
                    <a:tint val="8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8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Sheet3!$DH$32:$DH$37</c:f>
            </c:numRef>
          </c:val>
          <c:extLst>
            <c:ext xmlns:c16="http://schemas.microsoft.com/office/drawing/2014/chart" uri="{C3380CC4-5D6E-409C-BE32-E72D297353CC}">
              <c16:uniqueId val="{0000006D-7003-4574-9AB5-9A76A351F670}"/>
            </c:ext>
          </c:extLst>
        </c:ser>
        <c:ser>
          <c:idx val="110"/>
          <c:order val="110"/>
          <c:tx>
            <c:strRef>
              <c:f>Sheet3!$DI$31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87000"/>
                    <a:tint val="50000"/>
                    <a:satMod val="300000"/>
                  </a:schemeClr>
                </a:gs>
                <a:gs pos="35000">
                  <a:schemeClr val="accent3">
                    <a:tint val="87000"/>
                    <a:tint val="37000"/>
                    <a:satMod val="300000"/>
                  </a:schemeClr>
                </a:gs>
                <a:gs pos="100000">
                  <a:schemeClr val="accent3">
                    <a:tint val="8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8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Sheet3!$DI$32:$DI$37</c:f>
            </c:numRef>
          </c:val>
          <c:extLst>
            <c:ext xmlns:c16="http://schemas.microsoft.com/office/drawing/2014/chart" uri="{C3380CC4-5D6E-409C-BE32-E72D297353CC}">
              <c16:uniqueId val="{0000006E-7003-4574-9AB5-9A76A351F670}"/>
            </c:ext>
          </c:extLst>
        </c:ser>
        <c:ser>
          <c:idx val="111"/>
          <c:order val="111"/>
          <c:tx>
            <c:strRef>
              <c:f>Sheet3!$DJ$31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86000"/>
                    <a:tint val="50000"/>
                    <a:satMod val="300000"/>
                  </a:schemeClr>
                </a:gs>
                <a:gs pos="35000">
                  <a:schemeClr val="accent3">
                    <a:tint val="86000"/>
                    <a:tint val="37000"/>
                    <a:satMod val="300000"/>
                  </a:schemeClr>
                </a:gs>
                <a:gs pos="100000">
                  <a:schemeClr val="accent3">
                    <a:tint val="8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8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Sheet3!$DJ$32:$DJ$37</c:f>
            </c:numRef>
          </c:val>
          <c:extLst>
            <c:ext xmlns:c16="http://schemas.microsoft.com/office/drawing/2014/chart" uri="{C3380CC4-5D6E-409C-BE32-E72D297353CC}">
              <c16:uniqueId val="{0000006F-7003-4574-9AB5-9A76A351F670}"/>
            </c:ext>
          </c:extLst>
        </c:ser>
        <c:ser>
          <c:idx val="112"/>
          <c:order val="112"/>
          <c:tx>
            <c:strRef>
              <c:f>Sheet3!$DK$31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85000"/>
                    <a:tint val="50000"/>
                    <a:satMod val="300000"/>
                  </a:schemeClr>
                </a:gs>
                <a:gs pos="35000">
                  <a:schemeClr val="accent3">
                    <a:tint val="85000"/>
                    <a:tint val="37000"/>
                    <a:satMod val="300000"/>
                  </a:schemeClr>
                </a:gs>
                <a:gs pos="100000">
                  <a:schemeClr val="accent3">
                    <a:tint val="8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8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Sheet3!$DK$32:$DK$37</c:f>
            </c:numRef>
          </c:val>
          <c:extLst>
            <c:ext xmlns:c16="http://schemas.microsoft.com/office/drawing/2014/chart" uri="{C3380CC4-5D6E-409C-BE32-E72D297353CC}">
              <c16:uniqueId val="{00000070-7003-4574-9AB5-9A76A351F670}"/>
            </c:ext>
          </c:extLst>
        </c:ser>
        <c:ser>
          <c:idx val="113"/>
          <c:order val="113"/>
          <c:tx>
            <c:strRef>
              <c:f>Sheet3!$DL$31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85000"/>
                    <a:tint val="50000"/>
                    <a:satMod val="300000"/>
                  </a:schemeClr>
                </a:gs>
                <a:gs pos="35000">
                  <a:schemeClr val="accent3">
                    <a:tint val="85000"/>
                    <a:tint val="37000"/>
                    <a:satMod val="300000"/>
                  </a:schemeClr>
                </a:gs>
                <a:gs pos="100000">
                  <a:schemeClr val="accent3">
                    <a:tint val="8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8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Sheet3!$DL$32:$DL$37</c:f>
            </c:numRef>
          </c:val>
          <c:extLst>
            <c:ext xmlns:c16="http://schemas.microsoft.com/office/drawing/2014/chart" uri="{C3380CC4-5D6E-409C-BE32-E72D297353CC}">
              <c16:uniqueId val="{00000071-7003-4574-9AB5-9A76A351F670}"/>
            </c:ext>
          </c:extLst>
        </c:ser>
        <c:ser>
          <c:idx val="114"/>
          <c:order val="114"/>
          <c:tx>
            <c:strRef>
              <c:f>Sheet3!$DM$31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84000"/>
                    <a:tint val="50000"/>
                    <a:satMod val="300000"/>
                  </a:schemeClr>
                </a:gs>
                <a:gs pos="35000">
                  <a:schemeClr val="accent3">
                    <a:tint val="84000"/>
                    <a:tint val="37000"/>
                    <a:satMod val="300000"/>
                  </a:schemeClr>
                </a:gs>
                <a:gs pos="100000">
                  <a:schemeClr val="accent3">
                    <a:tint val="8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8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Sheet3!$DM$32:$DM$37</c:f>
            </c:numRef>
          </c:val>
          <c:extLst>
            <c:ext xmlns:c16="http://schemas.microsoft.com/office/drawing/2014/chart" uri="{C3380CC4-5D6E-409C-BE32-E72D297353CC}">
              <c16:uniqueId val="{00000072-7003-4574-9AB5-9A76A351F670}"/>
            </c:ext>
          </c:extLst>
        </c:ser>
        <c:ser>
          <c:idx val="115"/>
          <c:order val="115"/>
          <c:tx>
            <c:strRef>
              <c:f>Sheet3!$DN$31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83000"/>
                    <a:tint val="50000"/>
                    <a:satMod val="300000"/>
                  </a:schemeClr>
                </a:gs>
                <a:gs pos="35000">
                  <a:schemeClr val="accent3">
                    <a:tint val="83000"/>
                    <a:tint val="37000"/>
                    <a:satMod val="300000"/>
                  </a:schemeClr>
                </a:gs>
                <a:gs pos="100000">
                  <a:schemeClr val="accent3">
                    <a:tint val="8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8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Sheet3!$DN$32:$DN$37</c:f>
            </c:numRef>
          </c:val>
          <c:extLst>
            <c:ext xmlns:c16="http://schemas.microsoft.com/office/drawing/2014/chart" uri="{C3380CC4-5D6E-409C-BE32-E72D297353CC}">
              <c16:uniqueId val="{00000073-7003-4574-9AB5-9A76A351F670}"/>
            </c:ext>
          </c:extLst>
        </c:ser>
        <c:ser>
          <c:idx val="116"/>
          <c:order val="116"/>
          <c:tx>
            <c:strRef>
              <c:f>Sheet3!$DO$31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82000"/>
                    <a:tint val="50000"/>
                    <a:satMod val="300000"/>
                  </a:schemeClr>
                </a:gs>
                <a:gs pos="35000">
                  <a:schemeClr val="accent3">
                    <a:tint val="82000"/>
                    <a:tint val="37000"/>
                    <a:satMod val="300000"/>
                  </a:schemeClr>
                </a:gs>
                <a:gs pos="100000">
                  <a:schemeClr val="accent3">
                    <a:tint val="8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8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Sheet3!$DO$32:$DO$37</c:f>
            </c:numRef>
          </c:val>
          <c:extLst>
            <c:ext xmlns:c16="http://schemas.microsoft.com/office/drawing/2014/chart" uri="{C3380CC4-5D6E-409C-BE32-E72D297353CC}">
              <c16:uniqueId val="{00000074-7003-4574-9AB5-9A76A351F670}"/>
            </c:ext>
          </c:extLst>
        </c:ser>
        <c:ser>
          <c:idx val="117"/>
          <c:order val="117"/>
          <c:tx>
            <c:strRef>
              <c:f>Sheet3!$DP$31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82000"/>
                    <a:tint val="50000"/>
                    <a:satMod val="300000"/>
                  </a:schemeClr>
                </a:gs>
                <a:gs pos="35000">
                  <a:schemeClr val="accent3">
                    <a:tint val="82000"/>
                    <a:tint val="37000"/>
                    <a:satMod val="300000"/>
                  </a:schemeClr>
                </a:gs>
                <a:gs pos="100000">
                  <a:schemeClr val="accent3">
                    <a:tint val="8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8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Sheet3!$DP$32:$DP$37</c:f>
            </c:numRef>
          </c:val>
          <c:extLst>
            <c:ext xmlns:c16="http://schemas.microsoft.com/office/drawing/2014/chart" uri="{C3380CC4-5D6E-409C-BE32-E72D297353CC}">
              <c16:uniqueId val="{00000075-7003-4574-9AB5-9A76A351F670}"/>
            </c:ext>
          </c:extLst>
        </c:ser>
        <c:ser>
          <c:idx val="118"/>
          <c:order val="118"/>
          <c:tx>
            <c:strRef>
              <c:f>Sheet3!$DQ$31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81000"/>
                    <a:tint val="50000"/>
                    <a:satMod val="300000"/>
                  </a:schemeClr>
                </a:gs>
                <a:gs pos="35000">
                  <a:schemeClr val="accent3">
                    <a:tint val="81000"/>
                    <a:tint val="37000"/>
                    <a:satMod val="300000"/>
                  </a:schemeClr>
                </a:gs>
                <a:gs pos="100000">
                  <a:schemeClr val="accent3">
                    <a:tint val="8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8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Sheet3!$DQ$32:$DQ$37</c:f>
            </c:numRef>
          </c:val>
          <c:extLst>
            <c:ext xmlns:c16="http://schemas.microsoft.com/office/drawing/2014/chart" uri="{C3380CC4-5D6E-409C-BE32-E72D297353CC}">
              <c16:uniqueId val="{00000076-7003-4574-9AB5-9A76A351F670}"/>
            </c:ext>
          </c:extLst>
        </c:ser>
        <c:ser>
          <c:idx val="119"/>
          <c:order val="119"/>
          <c:tx>
            <c:strRef>
              <c:f>Sheet3!$DR$31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80000"/>
                    <a:tint val="50000"/>
                    <a:satMod val="300000"/>
                  </a:schemeClr>
                </a:gs>
                <a:gs pos="35000">
                  <a:schemeClr val="accent3">
                    <a:tint val="80000"/>
                    <a:tint val="37000"/>
                    <a:satMod val="300000"/>
                  </a:schemeClr>
                </a:gs>
                <a:gs pos="100000">
                  <a:schemeClr val="accent3">
                    <a:tint val="8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8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Sheet3!$DR$32:$DR$37</c:f>
            </c:numRef>
          </c:val>
          <c:extLst>
            <c:ext xmlns:c16="http://schemas.microsoft.com/office/drawing/2014/chart" uri="{C3380CC4-5D6E-409C-BE32-E72D297353CC}">
              <c16:uniqueId val="{00000077-7003-4574-9AB5-9A76A351F670}"/>
            </c:ext>
          </c:extLst>
        </c:ser>
        <c:ser>
          <c:idx val="120"/>
          <c:order val="120"/>
          <c:tx>
            <c:strRef>
              <c:f>Sheet3!$DS$31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9000"/>
                    <a:tint val="50000"/>
                    <a:satMod val="300000"/>
                  </a:schemeClr>
                </a:gs>
                <a:gs pos="35000">
                  <a:schemeClr val="accent3">
                    <a:tint val="79000"/>
                    <a:tint val="37000"/>
                    <a:satMod val="300000"/>
                  </a:schemeClr>
                </a:gs>
                <a:gs pos="100000">
                  <a:schemeClr val="accent3">
                    <a:tint val="7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Sheet3!$DS$32:$DS$37</c:f>
            </c:numRef>
          </c:val>
          <c:extLst>
            <c:ext xmlns:c16="http://schemas.microsoft.com/office/drawing/2014/chart" uri="{C3380CC4-5D6E-409C-BE32-E72D297353CC}">
              <c16:uniqueId val="{00000078-7003-4574-9AB5-9A76A351F670}"/>
            </c:ext>
          </c:extLst>
        </c:ser>
        <c:ser>
          <c:idx val="121"/>
          <c:order val="121"/>
          <c:tx>
            <c:strRef>
              <c:f>Sheet3!$DT$31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9000"/>
                    <a:tint val="50000"/>
                    <a:satMod val="300000"/>
                  </a:schemeClr>
                </a:gs>
                <a:gs pos="35000">
                  <a:schemeClr val="accent3">
                    <a:tint val="79000"/>
                    <a:tint val="37000"/>
                    <a:satMod val="300000"/>
                  </a:schemeClr>
                </a:gs>
                <a:gs pos="100000">
                  <a:schemeClr val="accent3">
                    <a:tint val="7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Sheet3!$DT$32:$DT$37</c:f>
            </c:numRef>
          </c:val>
          <c:extLst>
            <c:ext xmlns:c16="http://schemas.microsoft.com/office/drawing/2014/chart" uri="{C3380CC4-5D6E-409C-BE32-E72D297353CC}">
              <c16:uniqueId val="{00000079-7003-4574-9AB5-9A76A351F670}"/>
            </c:ext>
          </c:extLst>
        </c:ser>
        <c:ser>
          <c:idx val="122"/>
          <c:order val="122"/>
          <c:tx>
            <c:strRef>
              <c:f>Sheet3!$DU$31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8000"/>
                    <a:tint val="50000"/>
                    <a:satMod val="300000"/>
                  </a:schemeClr>
                </a:gs>
                <a:gs pos="35000">
                  <a:schemeClr val="accent3">
                    <a:tint val="78000"/>
                    <a:tint val="37000"/>
                    <a:satMod val="300000"/>
                  </a:schemeClr>
                </a:gs>
                <a:gs pos="100000">
                  <a:schemeClr val="accent3">
                    <a:tint val="7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Sheet3!$DU$32:$DU$37</c:f>
            </c:numRef>
          </c:val>
          <c:extLst>
            <c:ext xmlns:c16="http://schemas.microsoft.com/office/drawing/2014/chart" uri="{C3380CC4-5D6E-409C-BE32-E72D297353CC}">
              <c16:uniqueId val="{0000007A-7003-4574-9AB5-9A76A351F670}"/>
            </c:ext>
          </c:extLst>
        </c:ser>
        <c:ser>
          <c:idx val="123"/>
          <c:order val="123"/>
          <c:tx>
            <c:strRef>
              <c:f>Sheet3!$DV$31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7000"/>
                    <a:tint val="50000"/>
                    <a:satMod val="300000"/>
                  </a:schemeClr>
                </a:gs>
                <a:gs pos="35000">
                  <a:schemeClr val="accent3">
                    <a:tint val="77000"/>
                    <a:tint val="37000"/>
                    <a:satMod val="300000"/>
                  </a:schemeClr>
                </a:gs>
                <a:gs pos="100000">
                  <a:schemeClr val="accent3">
                    <a:tint val="7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Sheet3!$DV$32:$DV$37</c:f>
            </c:numRef>
          </c:val>
          <c:extLst>
            <c:ext xmlns:c16="http://schemas.microsoft.com/office/drawing/2014/chart" uri="{C3380CC4-5D6E-409C-BE32-E72D297353CC}">
              <c16:uniqueId val="{0000007B-7003-4574-9AB5-9A76A351F670}"/>
            </c:ext>
          </c:extLst>
        </c:ser>
        <c:ser>
          <c:idx val="124"/>
          <c:order val="124"/>
          <c:tx>
            <c:strRef>
              <c:f>Sheet3!$DW$31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6000"/>
                    <a:tint val="50000"/>
                    <a:satMod val="300000"/>
                  </a:schemeClr>
                </a:gs>
                <a:gs pos="35000">
                  <a:schemeClr val="accent3">
                    <a:tint val="76000"/>
                    <a:tint val="37000"/>
                    <a:satMod val="300000"/>
                  </a:schemeClr>
                </a:gs>
                <a:gs pos="100000">
                  <a:schemeClr val="accent3">
                    <a:tint val="7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Sheet3!$DW$32:$DW$37</c:f>
            </c:numRef>
          </c:val>
          <c:extLst>
            <c:ext xmlns:c16="http://schemas.microsoft.com/office/drawing/2014/chart" uri="{C3380CC4-5D6E-409C-BE32-E72D297353CC}">
              <c16:uniqueId val="{0000007C-7003-4574-9AB5-9A76A351F670}"/>
            </c:ext>
          </c:extLst>
        </c:ser>
        <c:ser>
          <c:idx val="125"/>
          <c:order val="125"/>
          <c:tx>
            <c:strRef>
              <c:f>Sheet3!$DX$31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6000"/>
                    <a:tint val="50000"/>
                    <a:satMod val="300000"/>
                  </a:schemeClr>
                </a:gs>
                <a:gs pos="35000">
                  <a:schemeClr val="accent3">
                    <a:tint val="76000"/>
                    <a:tint val="37000"/>
                    <a:satMod val="300000"/>
                  </a:schemeClr>
                </a:gs>
                <a:gs pos="100000">
                  <a:schemeClr val="accent3">
                    <a:tint val="7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Sheet3!$DX$32:$DX$37</c:f>
            </c:numRef>
          </c:val>
          <c:extLst>
            <c:ext xmlns:c16="http://schemas.microsoft.com/office/drawing/2014/chart" uri="{C3380CC4-5D6E-409C-BE32-E72D297353CC}">
              <c16:uniqueId val="{0000007D-7003-4574-9AB5-9A76A351F670}"/>
            </c:ext>
          </c:extLst>
        </c:ser>
        <c:ser>
          <c:idx val="126"/>
          <c:order val="126"/>
          <c:tx>
            <c:strRef>
              <c:f>Sheet3!$DY$31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5000"/>
                    <a:tint val="50000"/>
                    <a:satMod val="300000"/>
                  </a:schemeClr>
                </a:gs>
                <a:gs pos="35000">
                  <a:schemeClr val="accent3">
                    <a:tint val="75000"/>
                    <a:tint val="37000"/>
                    <a:satMod val="300000"/>
                  </a:schemeClr>
                </a:gs>
                <a:gs pos="100000">
                  <a:schemeClr val="accent3">
                    <a:tint val="7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Sheet3!$DY$32:$DY$37</c:f>
            </c:numRef>
          </c:val>
          <c:extLst>
            <c:ext xmlns:c16="http://schemas.microsoft.com/office/drawing/2014/chart" uri="{C3380CC4-5D6E-409C-BE32-E72D297353CC}">
              <c16:uniqueId val="{0000007E-7003-4574-9AB5-9A76A351F670}"/>
            </c:ext>
          </c:extLst>
        </c:ser>
        <c:ser>
          <c:idx val="127"/>
          <c:order val="127"/>
          <c:tx>
            <c:strRef>
              <c:f>Sheet3!$DZ$31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4000"/>
                    <a:tint val="50000"/>
                    <a:satMod val="300000"/>
                  </a:schemeClr>
                </a:gs>
                <a:gs pos="35000">
                  <a:schemeClr val="accent3">
                    <a:tint val="74000"/>
                    <a:tint val="37000"/>
                    <a:satMod val="300000"/>
                  </a:schemeClr>
                </a:gs>
                <a:gs pos="100000">
                  <a:schemeClr val="accent3">
                    <a:tint val="7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Sheet3!$DZ$32:$DZ$37</c:f>
            </c:numRef>
          </c:val>
          <c:extLst>
            <c:ext xmlns:c16="http://schemas.microsoft.com/office/drawing/2014/chart" uri="{C3380CC4-5D6E-409C-BE32-E72D297353CC}">
              <c16:uniqueId val="{0000007F-7003-4574-9AB5-9A76A351F670}"/>
            </c:ext>
          </c:extLst>
        </c:ser>
        <c:ser>
          <c:idx val="128"/>
          <c:order val="128"/>
          <c:tx>
            <c:strRef>
              <c:f>Sheet3!$EA$31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tint val="50000"/>
                    <a:satMod val="300000"/>
                  </a:schemeClr>
                </a:gs>
                <a:gs pos="35000">
                  <a:schemeClr val="accent3">
                    <a:tint val="73000"/>
                    <a:tint val="37000"/>
                    <a:satMod val="300000"/>
                  </a:schemeClr>
                </a:gs>
                <a:gs pos="100000">
                  <a:schemeClr val="accent3">
                    <a:tint val="7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Sheet3!$EA$32:$EA$37</c:f>
            </c:numRef>
          </c:val>
          <c:extLst>
            <c:ext xmlns:c16="http://schemas.microsoft.com/office/drawing/2014/chart" uri="{C3380CC4-5D6E-409C-BE32-E72D297353CC}">
              <c16:uniqueId val="{00000080-7003-4574-9AB5-9A76A351F670}"/>
            </c:ext>
          </c:extLst>
        </c:ser>
        <c:ser>
          <c:idx val="129"/>
          <c:order val="129"/>
          <c:tx>
            <c:strRef>
              <c:f>Sheet3!$EB$31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tint val="50000"/>
                    <a:satMod val="300000"/>
                  </a:schemeClr>
                </a:gs>
                <a:gs pos="35000">
                  <a:schemeClr val="accent3">
                    <a:tint val="73000"/>
                    <a:tint val="37000"/>
                    <a:satMod val="300000"/>
                  </a:schemeClr>
                </a:gs>
                <a:gs pos="100000">
                  <a:schemeClr val="accent3">
                    <a:tint val="7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Sheet3!$EB$32:$EB$37</c:f>
            </c:numRef>
          </c:val>
          <c:extLst>
            <c:ext xmlns:c16="http://schemas.microsoft.com/office/drawing/2014/chart" uri="{C3380CC4-5D6E-409C-BE32-E72D297353CC}">
              <c16:uniqueId val="{00000081-7003-4574-9AB5-9A76A351F670}"/>
            </c:ext>
          </c:extLst>
        </c:ser>
        <c:ser>
          <c:idx val="130"/>
          <c:order val="130"/>
          <c:tx>
            <c:strRef>
              <c:f>Sheet3!$EC$31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2000"/>
                    <a:tint val="50000"/>
                    <a:satMod val="300000"/>
                  </a:schemeClr>
                </a:gs>
                <a:gs pos="35000">
                  <a:schemeClr val="accent3">
                    <a:tint val="72000"/>
                    <a:tint val="37000"/>
                    <a:satMod val="300000"/>
                  </a:schemeClr>
                </a:gs>
                <a:gs pos="100000">
                  <a:schemeClr val="accent3">
                    <a:tint val="7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Sheet3!$EC$32:$EC$37</c:f>
            </c:numRef>
          </c:val>
          <c:extLst>
            <c:ext xmlns:c16="http://schemas.microsoft.com/office/drawing/2014/chart" uri="{C3380CC4-5D6E-409C-BE32-E72D297353CC}">
              <c16:uniqueId val="{00000082-7003-4574-9AB5-9A76A351F670}"/>
            </c:ext>
          </c:extLst>
        </c:ser>
        <c:ser>
          <c:idx val="131"/>
          <c:order val="131"/>
          <c:tx>
            <c:strRef>
              <c:f>Sheet3!$ED$31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1000"/>
                    <a:tint val="50000"/>
                    <a:satMod val="300000"/>
                  </a:schemeClr>
                </a:gs>
                <a:gs pos="35000">
                  <a:schemeClr val="accent3">
                    <a:tint val="71000"/>
                    <a:tint val="37000"/>
                    <a:satMod val="300000"/>
                  </a:schemeClr>
                </a:gs>
                <a:gs pos="100000">
                  <a:schemeClr val="accent3">
                    <a:tint val="7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Sheet3!$ED$32:$ED$37</c:f>
            </c:numRef>
          </c:val>
          <c:extLst>
            <c:ext xmlns:c16="http://schemas.microsoft.com/office/drawing/2014/chart" uri="{C3380CC4-5D6E-409C-BE32-E72D297353CC}">
              <c16:uniqueId val="{00000083-7003-4574-9AB5-9A76A351F670}"/>
            </c:ext>
          </c:extLst>
        </c:ser>
        <c:ser>
          <c:idx val="132"/>
          <c:order val="132"/>
          <c:tx>
            <c:strRef>
              <c:f>Sheet3!$EE$31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0000"/>
                    <a:tint val="50000"/>
                    <a:satMod val="300000"/>
                  </a:schemeClr>
                </a:gs>
                <a:gs pos="35000">
                  <a:schemeClr val="accent3">
                    <a:tint val="70000"/>
                    <a:tint val="37000"/>
                    <a:satMod val="300000"/>
                  </a:schemeClr>
                </a:gs>
                <a:gs pos="100000">
                  <a:schemeClr val="accent3">
                    <a:tint val="7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Sheet3!$EE$32:$EE$37</c:f>
            </c:numRef>
          </c:val>
          <c:extLst>
            <c:ext xmlns:c16="http://schemas.microsoft.com/office/drawing/2014/chart" uri="{C3380CC4-5D6E-409C-BE32-E72D297353CC}">
              <c16:uniqueId val="{00000084-7003-4574-9AB5-9A76A351F670}"/>
            </c:ext>
          </c:extLst>
        </c:ser>
        <c:ser>
          <c:idx val="133"/>
          <c:order val="133"/>
          <c:tx>
            <c:strRef>
              <c:f>Sheet3!$EF$31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70000"/>
                    <a:tint val="50000"/>
                    <a:satMod val="300000"/>
                  </a:schemeClr>
                </a:gs>
                <a:gs pos="35000">
                  <a:schemeClr val="accent3">
                    <a:tint val="70000"/>
                    <a:tint val="37000"/>
                    <a:satMod val="300000"/>
                  </a:schemeClr>
                </a:gs>
                <a:gs pos="100000">
                  <a:schemeClr val="accent3">
                    <a:tint val="7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7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Sheet3!$EF$32:$EF$37</c:f>
            </c:numRef>
          </c:val>
          <c:extLst>
            <c:ext xmlns:c16="http://schemas.microsoft.com/office/drawing/2014/chart" uri="{C3380CC4-5D6E-409C-BE32-E72D297353CC}">
              <c16:uniqueId val="{00000085-7003-4574-9AB5-9A76A351F670}"/>
            </c:ext>
          </c:extLst>
        </c:ser>
        <c:ser>
          <c:idx val="134"/>
          <c:order val="134"/>
          <c:tx>
            <c:strRef>
              <c:f>Sheet3!$EG$31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69000"/>
                    <a:tint val="50000"/>
                    <a:satMod val="300000"/>
                  </a:schemeClr>
                </a:gs>
                <a:gs pos="35000">
                  <a:schemeClr val="accent3">
                    <a:tint val="69000"/>
                    <a:tint val="37000"/>
                    <a:satMod val="300000"/>
                  </a:schemeClr>
                </a:gs>
                <a:gs pos="100000">
                  <a:schemeClr val="accent3">
                    <a:tint val="6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6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Sheet3!$EG$32:$EG$37</c:f>
            </c:numRef>
          </c:val>
          <c:extLst>
            <c:ext xmlns:c16="http://schemas.microsoft.com/office/drawing/2014/chart" uri="{C3380CC4-5D6E-409C-BE32-E72D297353CC}">
              <c16:uniqueId val="{00000086-7003-4574-9AB5-9A76A351F670}"/>
            </c:ext>
          </c:extLst>
        </c:ser>
        <c:ser>
          <c:idx val="135"/>
          <c:order val="135"/>
          <c:tx>
            <c:strRef>
              <c:f>Sheet3!$EH$31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68000"/>
                    <a:tint val="50000"/>
                    <a:satMod val="300000"/>
                  </a:schemeClr>
                </a:gs>
                <a:gs pos="35000">
                  <a:schemeClr val="accent3">
                    <a:tint val="68000"/>
                    <a:tint val="37000"/>
                    <a:satMod val="300000"/>
                  </a:schemeClr>
                </a:gs>
                <a:gs pos="100000">
                  <a:schemeClr val="accent3">
                    <a:tint val="6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6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Sheet3!$EH$32:$EH$37</c:f>
            </c:numRef>
          </c:val>
          <c:extLst>
            <c:ext xmlns:c16="http://schemas.microsoft.com/office/drawing/2014/chart" uri="{C3380CC4-5D6E-409C-BE32-E72D297353CC}">
              <c16:uniqueId val="{00000087-7003-4574-9AB5-9A76A351F670}"/>
            </c:ext>
          </c:extLst>
        </c:ser>
        <c:ser>
          <c:idx val="136"/>
          <c:order val="136"/>
          <c:tx>
            <c:strRef>
              <c:f>Sheet3!$EI$31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67000"/>
                    <a:tint val="50000"/>
                    <a:satMod val="300000"/>
                  </a:schemeClr>
                </a:gs>
                <a:gs pos="35000">
                  <a:schemeClr val="accent3">
                    <a:tint val="67000"/>
                    <a:tint val="37000"/>
                    <a:satMod val="300000"/>
                  </a:schemeClr>
                </a:gs>
                <a:gs pos="100000">
                  <a:schemeClr val="accent3">
                    <a:tint val="6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6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Sheet3!$EI$32:$EI$37</c:f>
            </c:numRef>
          </c:val>
          <c:extLst>
            <c:ext xmlns:c16="http://schemas.microsoft.com/office/drawing/2014/chart" uri="{C3380CC4-5D6E-409C-BE32-E72D297353CC}">
              <c16:uniqueId val="{00000088-7003-4574-9AB5-9A76A351F670}"/>
            </c:ext>
          </c:extLst>
        </c:ser>
        <c:ser>
          <c:idx val="137"/>
          <c:order val="137"/>
          <c:tx>
            <c:strRef>
              <c:f>Sheet3!$EJ$31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67000"/>
                    <a:tint val="50000"/>
                    <a:satMod val="300000"/>
                  </a:schemeClr>
                </a:gs>
                <a:gs pos="35000">
                  <a:schemeClr val="accent3">
                    <a:tint val="67000"/>
                    <a:tint val="37000"/>
                    <a:satMod val="300000"/>
                  </a:schemeClr>
                </a:gs>
                <a:gs pos="100000">
                  <a:schemeClr val="accent3">
                    <a:tint val="6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6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Sheet3!$EJ$32:$EJ$37</c:f>
            </c:numRef>
          </c:val>
          <c:extLst>
            <c:ext xmlns:c16="http://schemas.microsoft.com/office/drawing/2014/chart" uri="{C3380CC4-5D6E-409C-BE32-E72D297353CC}">
              <c16:uniqueId val="{00000089-7003-4574-9AB5-9A76A351F670}"/>
            </c:ext>
          </c:extLst>
        </c:ser>
        <c:ser>
          <c:idx val="138"/>
          <c:order val="138"/>
          <c:tx>
            <c:strRef>
              <c:f>Sheet3!$EK$31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66000"/>
                    <a:tint val="50000"/>
                    <a:satMod val="300000"/>
                  </a:schemeClr>
                </a:gs>
                <a:gs pos="35000">
                  <a:schemeClr val="accent3">
                    <a:tint val="66000"/>
                    <a:tint val="37000"/>
                    <a:satMod val="300000"/>
                  </a:schemeClr>
                </a:gs>
                <a:gs pos="100000">
                  <a:schemeClr val="accent3">
                    <a:tint val="6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6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Sheet3!$EK$32:$EK$37</c:f>
            </c:numRef>
          </c:val>
          <c:extLst>
            <c:ext xmlns:c16="http://schemas.microsoft.com/office/drawing/2014/chart" uri="{C3380CC4-5D6E-409C-BE32-E72D297353CC}">
              <c16:uniqueId val="{0000008A-7003-4574-9AB5-9A76A351F670}"/>
            </c:ext>
          </c:extLst>
        </c:ser>
        <c:ser>
          <c:idx val="139"/>
          <c:order val="139"/>
          <c:tx>
            <c:strRef>
              <c:f>Sheet3!$EL$31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tint val="50000"/>
                    <a:satMod val="300000"/>
                  </a:schemeClr>
                </a:gs>
                <a:gs pos="35000">
                  <a:schemeClr val="accent3">
                    <a:tint val="65000"/>
                    <a:tint val="37000"/>
                    <a:satMod val="300000"/>
                  </a:schemeClr>
                </a:gs>
                <a:gs pos="100000">
                  <a:schemeClr val="accent3">
                    <a:tint val="6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6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Sheet3!$EL$32:$EL$37</c:f>
            </c:numRef>
          </c:val>
          <c:extLst>
            <c:ext xmlns:c16="http://schemas.microsoft.com/office/drawing/2014/chart" uri="{C3380CC4-5D6E-409C-BE32-E72D297353CC}">
              <c16:uniqueId val="{0000008B-7003-4574-9AB5-9A76A351F670}"/>
            </c:ext>
          </c:extLst>
        </c:ser>
        <c:ser>
          <c:idx val="140"/>
          <c:order val="140"/>
          <c:tx>
            <c:strRef>
              <c:f>Sheet3!$EM$31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64000"/>
                    <a:tint val="50000"/>
                    <a:satMod val="300000"/>
                  </a:schemeClr>
                </a:gs>
                <a:gs pos="35000">
                  <a:schemeClr val="accent3">
                    <a:tint val="64000"/>
                    <a:tint val="37000"/>
                    <a:satMod val="300000"/>
                  </a:schemeClr>
                </a:gs>
                <a:gs pos="100000">
                  <a:schemeClr val="accent3">
                    <a:tint val="6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6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Sheet3!$EM$32:$EM$37</c:f>
            </c:numRef>
          </c:val>
          <c:extLst>
            <c:ext xmlns:c16="http://schemas.microsoft.com/office/drawing/2014/chart" uri="{C3380CC4-5D6E-409C-BE32-E72D297353CC}">
              <c16:uniqueId val="{0000008C-7003-4574-9AB5-9A76A351F670}"/>
            </c:ext>
          </c:extLst>
        </c:ser>
        <c:ser>
          <c:idx val="141"/>
          <c:order val="141"/>
          <c:tx>
            <c:strRef>
              <c:f>Sheet3!$EN$31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64000"/>
                    <a:tint val="50000"/>
                    <a:satMod val="300000"/>
                  </a:schemeClr>
                </a:gs>
                <a:gs pos="35000">
                  <a:schemeClr val="accent3">
                    <a:tint val="64000"/>
                    <a:tint val="37000"/>
                    <a:satMod val="300000"/>
                  </a:schemeClr>
                </a:gs>
                <a:gs pos="100000">
                  <a:schemeClr val="accent3">
                    <a:tint val="6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6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Sheet3!$EN$32:$EN$37</c:f>
            </c:numRef>
          </c:val>
          <c:extLst>
            <c:ext xmlns:c16="http://schemas.microsoft.com/office/drawing/2014/chart" uri="{C3380CC4-5D6E-409C-BE32-E72D297353CC}">
              <c16:uniqueId val="{0000008D-7003-4574-9AB5-9A76A351F670}"/>
            </c:ext>
          </c:extLst>
        </c:ser>
        <c:ser>
          <c:idx val="142"/>
          <c:order val="142"/>
          <c:tx>
            <c:strRef>
              <c:f>Sheet3!$EO$31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63000"/>
                    <a:tint val="50000"/>
                    <a:satMod val="300000"/>
                  </a:schemeClr>
                </a:gs>
                <a:gs pos="35000">
                  <a:schemeClr val="accent3">
                    <a:tint val="63000"/>
                    <a:tint val="37000"/>
                    <a:satMod val="300000"/>
                  </a:schemeClr>
                </a:gs>
                <a:gs pos="100000">
                  <a:schemeClr val="accent3">
                    <a:tint val="6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6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Sheet3!$EO$32:$EO$37</c:f>
            </c:numRef>
          </c:val>
          <c:extLst>
            <c:ext xmlns:c16="http://schemas.microsoft.com/office/drawing/2014/chart" uri="{C3380CC4-5D6E-409C-BE32-E72D297353CC}">
              <c16:uniqueId val="{0000008E-7003-4574-9AB5-9A76A351F670}"/>
            </c:ext>
          </c:extLst>
        </c:ser>
        <c:ser>
          <c:idx val="143"/>
          <c:order val="143"/>
          <c:tx>
            <c:strRef>
              <c:f>Sheet3!$EP$31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62000"/>
                    <a:tint val="50000"/>
                    <a:satMod val="300000"/>
                  </a:schemeClr>
                </a:gs>
                <a:gs pos="35000">
                  <a:schemeClr val="accent3">
                    <a:tint val="62000"/>
                    <a:tint val="37000"/>
                    <a:satMod val="300000"/>
                  </a:schemeClr>
                </a:gs>
                <a:gs pos="100000">
                  <a:schemeClr val="accent3">
                    <a:tint val="6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6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Sheet3!$EP$32:$EP$37</c:f>
            </c:numRef>
          </c:val>
          <c:extLst>
            <c:ext xmlns:c16="http://schemas.microsoft.com/office/drawing/2014/chart" uri="{C3380CC4-5D6E-409C-BE32-E72D297353CC}">
              <c16:uniqueId val="{0000008F-7003-4574-9AB5-9A76A351F670}"/>
            </c:ext>
          </c:extLst>
        </c:ser>
        <c:ser>
          <c:idx val="144"/>
          <c:order val="144"/>
          <c:tx>
            <c:strRef>
              <c:f>Sheet3!$EQ$31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61000"/>
                    <a:tint val="50000"/>
                    <a:satMod val="300000"/>
                  </a:schemeClr>
                </a:gs>
                <a:gs pos="35000">
                  <a:schemeClr val="accent3">
                    <a:tint val="61000"/>
                    <a:tint val="37000"/>
                    <a:satMod val="300000"/>
                  </a:schemeClr>
                </a:gs>
                <a:gs pos="100000">
                  <a:schemeClr val="accent3">
                    <a:tint val="6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6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Sheet3!$EQ$32:$EQ$37</c:f>
            </c:numRef>
          </c:val>
          <c:extLst>
            <c:ext xmlns:c16="http://schemas.microsoft.com/office/drawing/2014/chart" uri="{C3380CC4-5D6E-409C-BE32-E72D297353CC}">
              <c16:uniqueId val="{00000090-7003-4574-9AB5-9A76A351F670}"/>
            </c:ext>
          </c:extLst>
        </c:ser>
        <c:ser>
          <c:idx val="145"/>
          <c:order val="145"/>
          <c:tx>
            <c:strRef>
              <c:f>Sheet3!$ER$31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61000"/>
                    <a:tint val="50000"/>
                    <a:satMod val="300000"/>
                  </a:schemeClr>
                </a:gs>
                <a:gs pos="35000">
                  <a:schemeClr val="accent3">
                    <a:tint val="61000"/>
                    <a:tint val="37000"/>
                    <a:satMod val="300000"/>
                  </a:schemeClr>
                </a:gs>
                <a:gs pos="100000">
                  <a:schemeClr val="accent3">
                    <a:tint val="6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6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Sheet3!$ER$32:$ER$37</c:f>
            </c:numRef>
          </c:val>
          <c:extLst>
            <c:ext xmlns:c16="http://schemas.microsoft.com/office/drawing/2014/chart" uri="{C3380CC4-5D6E-409C-BE32-E72D297353CC}">
              <c16:uniqueId val="{00000091-7003-4574-9AB5-9A76A351F670}"/>
            </c:ext>
          </c:extLst>
        </c:ser>
        <c:ser>
          <c:idx val="146"/>
          <c:order val="146"/>
          <c:tx>
            <c:strRef>
              <c:f>Sheet3!$ES$31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60000"/>
                    <a:tint val="50000"/>
                    <a:satMod val="300000"/>
                  </a:schemeClr>
                </a:gs>
                <a:gs pos="35000">
                  <a:schemeClr val="accent3">
                    <a:tint val="60000"/>
                    <a:tint val="37000"/>
                    <a:satMod val="300000"/>
                  </a:schemeClr>
                </a:gs>
                <a:gs pos="100000">
                  <a:schemeClr val="accent3">
                    <a:tint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Sheet3!$ES$32:$ES$37</c:f>
            </c:numRef>
          </c:val>
          <c:extLst>
            <c:ext xmlns:c16="http://schemas.microsoft.com/office/drawing/2014/chart" uri="{C3380CC4-5D6E-409C-BE32-E72D297353CC}">
              <c16:uniqueId val="{00000092-7003-4574-9AB5-9A76A351F670}"/>
            </c:ext>
          </c:extLst>
        </c:ser>
        <c:ser>
          <c:idx val="147"/>
          <c:order val="147"/>
          <c:tx>
            <c:strRef>
              <c:f>Sheet3!$ET$31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9000"/>
                    <a:tint val="50000"/>
                    <a:satMod val="300000"/>
                  </a:schemeClr>
                </a:gs>
                <a:gs pos="35000">
                  <a:schemeClr val="accent3">
                    <a:tint val="59000"/>
                    <a:tint val="37000"/>
                    <a:satMod val="300000"/>
                  </a:schemeClr>
                </a:gs>
                <a:gs pos="100000">
                  <a:schemeClr val="accent3">
                    <a:tint val="5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5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Sheet3!$ET$32:$ET$37</c:f>
            </c:numRef>
          </c:val>
          <c:extLst>
            <c:ext xmlns:c16="http://schemas.microsoft.com/office/drawing/2014/chart" uri="{C3380CC4-5D6E-409C-BE32-E72D297353CC}">
              <c16:uniqueId val="{00000093-7003-4574-9AB5-9A76A351F670}"/>
            </c:ext>
          </c:extLst>
        </c:ser>
        <c:ser>
          <c:idx val="148"/>
          <c:order val="148"/>
          <c:tx>
            <c:strRef>
              <c:f>Sheet3!$EU$31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8000"/>
                    <a:tint val="50000"/>
                    <a:satMod val="300000"/>
                  </a:schemeClr>
                </a:gs>
                <a:gs pos="35000">
                  <a:schemeClr val="accent3">
                    <a:tint val="58000"/>
                    <a:tint val="37000"/>
                    <a:satMod val="300000"/>
                  </a:schemeClr>
                </a:gs>
                <a:gs pos="100000">
                  <a:schemeClr val="accent3">
                    <a:tint val="5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5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Sheet3!$EU$32:$EU$37</c:f>
            </c:numRef>
          </c:val>
          <c:extLst>
            <c:ext xmlns:c16="http://schemas.microsoft.com/office/drawing/2014/chart" uri="{C3380CC4-5D6E-409C-BE32-E72D297353CC}">
              <c16:uniqueId val="{00000094-7003-4574-9AB5-9A76A351F670}"/>
            </c:ext>
          </c:extLst>
        </c:ser>
        <c:ser>
          <c:idx val="149"/>
          <c:order val="149"/>
          <c:tx>
            <c:strRef>
              <c:f>Sheet3!$EV$31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8000"/>
                    <a:tint val="50000"/>
                    <a:satMod val="300000"/>
                  </a:schemeClr>
                </a:gs>
                <a:gs pos="35000">
                  <a:schemeClr val="accent3">
                    <a:tint val="58000"/>
                    <a:tint val="37000"/>
                    <a:satMod val="300000"/>
                  </a:schemeClr>
                </a:gs>
                <a:gs pos="100000">
                  <a:schemeClr val="accent3">
                    <a:tint val="5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5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Sheet3!$EV$32:$EV$37</c:f>
            </c:numRef>
          </c:val>
          <c:extLst>
            <c:ext xmlns:c16="http://schemas.microsoft.com/office/drawing/2014/chart" uri="{C3380CC4-5D6E-409C-BE32-E72D297353CC}">
              <c16:uniqueId val="{00000095-7003-4574-9AB5-9A76A351F670}"/>
            </c:ext>
          </c:extLst>
        </c:ser>
        <c:ser>
          <c:idx val="150"/>
          <c:order val="150"/>
          <c:tx>
            <c:strRef>
              <c:f>Sheet3!$EW$31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7000"/>
                    <a:tint val="50000"/>
                    <a:satMod val="300000"/>
                  </a:schemeClr>
                </a:gs>
                <a:gs pos="35000">
                  <a:schemeClr val="accent3">
                    <a:tint val="57000"/>
                    <a:tint val="37000"/>
                    <a:satMod val="300000"/>
                  </a:schemeClr>
                </a:gs>
                <a:gs pos="100000">
                  <a:schemeClr val="accent3">
                    <a:tint val="5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5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Sheet3!$EW$32:$EW$37</c:f>
            </c:numRef>
          </c:val>
          <c:extLst>
            <c:ext xmlns:c16="http://schemas.microsoft.com/office/drawing/2014/chart" uri="{C3380CC4-5D6E-409C-BE32-E72D297353CC}">
              <c16:uniqueId val="{00000096-7003-4574-9AB5-9A76A351F670}"/>
            </c:ext>
          </c:extLst>
        </c:ser>
        <c:ser>
          <c:idx val="151"/>
          <c:order val="151"/>
          <c:tx>
            <c:strRef>
              <c:f>Sheet3!$EX$31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6000"/>
                    <a:tint val="50000"/>
                    <a:satMod val="300000"/>
                  </a:schemeClr>
                </a:gs>
                <a:gs pos="35000">
                  <a:schemeClr val="accent3">
                    <a:tint val="56000"/>
                    <a:tint val="37000"/>
                    <a:satMod val="300000"/>
                  </a:schemeClr>
                </a:gs>
                <a:gs pos="100000">
                  <a:schemeClr val="accent3">
                    <a:tint val="5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5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Sheet3!$EX$32:$EX$37</c:f>
            </c:numRef>
          </c:val>
          <c:extLst>
            <c:ext xmlns:c16="http://schemas.microsoft.com/office/drawing/2014/chart" uri="{C3380CC4-5D6E-409C-BE32-E72D297353CC}">
              <c16:uniqueId val="{00000097-7003-4574-9AB5-9A76A351F670}"/>
            </c:ext>
          </c:extLst>
        </c:ser>
        <c:ser>
          <c:idx val="152"/>
          <c:order val="152"/>
          <c:tx>
            <c:strRef>
              <c:f>Sheet3!$EY$31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5000"/>
                    <a:tint val="50000"/>
                    <a:satMod val="300000"/>
                  </a:schemeClr>
                </a:gs>
                <a:gs pos="35000">
                  <a:schemeClr val="accent3">
                    <a:tint val="55000"/>
                    <a:tint val="37000"/>
                    <a:satMod val="300000"/>
                  </a:schemeClr>
                </a:gs>
                <a:gs pos="100000">
                  <a:schemeClr val="accent3">
                    <a:tint val="5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5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Sheet3!$EY$32:$EY$37</c:f>
            </c:numRef>
          </c:val>
          <c:extLst>
            <c:ext xmlns:c16="http://schemas.microsoft.com/office/drawing/2014/chart" uri="{C3380CC4-5D6E-409C-BE32-E72D297353CC}">
              <c16:uniqueId val="{00000098-7003-4574-9AB5-9A76A351F670}"/>
            </c:ext>
          </c:extLst>
        </c:ser>
        <c:ser>
          <c:idx val="153"/>
          <c:order val="153"/>
          <c:tx>
            <c:strRef>
              <c:f>Sheet3!$EZ$31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5000"/>
                    <a:tint val="50000"/>
                    <a:satMod val="300000"/>
                  </a:schemeClr>
                </a:gs>
                <a:gs pos="35000">
                  <a:schemeClr val="accent3">
                    <a:tint val="55000"/>
                    <a:tint val="37000"/>
                    <a:satMod val="300000"/>
                  </a:schemeClr>
                </a:gs>
                <a:gs pos="100000">
                  <a:schemeClr val="accent3">
                    <a:tint val="5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5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Sheet3!$EZ$32:$EZ$37</c:f>
            </c:numRef>
          </c:val>
          <c:extLst>
            <c:ext xmlns:c16="http://schemas.microsoft.com/office/drawing/2014/chart" uri="{C3380CC4-5D6E-409C-BE32-E72D297353CC}">
              <c16:uniqueId val="{00000099-7003-4574-9AB5-9A76A351F670}"/>
            </c:ext>
          </c:extLst>
        </c:ser>
        <c:ser>
          <c:idx val="154"/>
          <c:order val="154"/>
          <c:tx>
            <c:strRef>
              <c:f>Sheet3!$FA$31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4000"/>
                    <a:tint val="50000"/>
                    <a:satMod val="300000"/>
                  </a:schemeClr>
                </a:gs>
                <a:gs pos="35000">
                  <a:schemeClr val="accent3">
                    <a:tint val="54000"/>
                    <a:tint val="37000"/>
                    <a:satMod val="300000"/>
                  </a:schemeClr>
                </a:gs>
                <a:gs pos="100000">
                  <a:schemeClr val="accent3">
                    <a:tint val="5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5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Sheet3!$FA$32:$FA$37</c:f>
            </c:numRef>
          </c:val>
          <c:extLst>
            <c:ext xmlns:c16="http://schemas.microsoft.com/office/drawing/2014/chart" uri="{C3380CC4-5D6E-409C-BE32-E72D297353CC}">
              <c16:uniqueId val="{0000009A-7003-4574-9AB5-9A76A351F670}"/>
            </c:ext>
          </c:extLst>
        </c:ser>
        <c:ser>
          <c:idx val="155"/>
          <c:order val="155"/>
          <c:tx>
            <c:strRef>
              <c:f>Sheet3!$FB$31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3000"/>
                    <a:tint val="50000"/>
                    <a:satMod val="300000"/>
                  </a:schemeClr>
                </a:gs>
                <a:gs pos="35000">
                  <a:schemeClr val="accent3">
                    <a:tint val="53000"/>
                    <a:tint val="37000"/>
                    <a:satMod val="300000"/>
                  </a:schemeClr>
                </a:gs>
                <a:gs pos="100000">
                  <a:schemeClr val="accent3">
                    <a:tint val="5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5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Sheet3!$FB$32:$FB$37</c:f>
            </c:numRef>
          </c:val>
          <c:extLst>
            <c:ext xmlns:c16="http://schemas.microsoft.com/office/drawing/2014/chart" uri="{C3380CC4-5D6E-409C-BE32-E72D297353CC}">
              <c16:uniqueId val="{0000009B-7003-4574-9AB5-9A76A351F670}"/>
            </c:ext>
          </c:extLst>
        </c:ser>
        <c:ser>
          <c:idx val="156"/>
          <c:order val="156"/>
          <c:tx>
            <c:strRef>
              <c:f>Sheet3!$FC$31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2000"/>
                    <a:tint val="50000"/>
                    <a:satMod val="300000"/>
                  </a:schemeClr>
                </a:gs>
                <a:gs pos="35000">
                  <a:schemeClr val="accent3">
                    <a:tint val="52000"/>
                    <a:tint val="37000"/>
                    <a:satMod val="300000"/>
                  </a:schemeClr>
                </a:gs>
                <a:gs pos="100000">
                  <a:schemeClr val="accent3">
                    <a:tint val="5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5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Sheet3!$FC$32:$FC$37</c:f>
            </c:numRef>
          </c:val>
          <c:extLst>
            <c:ext xmlns:c16="http://schemas.microsoft.com/office/drawing/2014/chart" uri="{C3380CC4-5D6E-409C-BE32-E72D297353CC}">
              <c16:uniqueId val="{0000009C-7003-4574-9AB5-9A76A351F670}"/>
            </c:ext>
          </c:extLst>
        </c:ser>
        <c:ser>
          <c:idx val="157"/>
          <c:order val="157"/>
          <c:tx>
            <c:strRef>
              <c:f>Sheet3!$FD$31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2000"/>
                    <a:tint val="50000"/>
                    <a:satMod val="300000"/>
                  </a:schemeClr>
                </a:gs>
                <a:gs pos="35000">
                  <a:schemeClr val="accent3">
                    <a:tint val="52000"/>
                    <a:tint val="37000"/>
                    <a:satMod val="300000"/>
                  </a:schemeClr>
                </a:gs>
                <a:gs pos="100000">
                  <a:schemeClr val="accent3">
                    <a:tint val="5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5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Sheet3!$FD$32:$FD$37</c:f>
            </c:numRef>
          </c:val>
          <c:extLst>
            <c:ext xmlns:c16="http://schemas.microsoft.com/office/drawing/2014/chart" uri="{C3380CC4-5D6E-409C-BE32-E72D297353CC}">
              <c16:uniqueId val="{0000009D-7003-4574-9AB5-9A76A351F670}"/>
            </c:ext>
          </c:extLst>
        </c:ser>
        <c:ser>
          <c:idx val="158"/>
          <c:order val="158"/>
          <c:tx>
            <c:strRef>
              <c:f>Sheet3!$FE$31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1000"/>
                    <a:tint val="50000"/>
                    <a:satMod val="300000"/>
                  </a:schemeClr>
                </a:gs>
                <a:gs pos="35000">
                  <a:schemeClr val="accent3">
                    <a:tint val="51000"/>
                    <a:tint val="37000"/>
                    <a:satMod val="300000"/>
                  </a:schemeClr>
                </a:gs>
                <a:gs pos="100000">
                  <a:schemeClr val="accent3">
                    <a:tint val="5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5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Sheet3!$FE$32:$FE$37</c:f>
            </c:numRef>
          </c:val>
          <c:extLst>
            <c:ext xmlns:c16="http://schemas.microsoft.com/office/drawing/2014/chart" uri="{C3380CC4-5D6E-409C-BE32-E72D297353CC}">
              <c16:uniqueId val="{0000009E-7003-4574-9AB5-9A76A351F670}"/>
            </c:ext>
          </c:extLst>
        </c:ser>
        <c:ser>
          <c:idx val="159"/>
          <c:order val="159"/>
          <c:tx>
            <c:strRef>
              <c:f>Sheet3!$FF$31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tint val="50000"/>
                    <a:satMod val="300000"/>
                  </a:schemeClr>
                </a:gs>
                <a:gs pos="35000">
                  <a:schemeClr val="accent3">
                    <a:tint val="50000"/>
                    <a:tint val="37000"/>
                    <a:satMod val="300000"/>
                  </a:schemeClr>
                </a:gs>
                <a:gs pos="100000">
                  <a:schemeClr val="accent3">
                    <a:tint val="5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5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Sheet3!$FF$32:$FF$37</c:f>
            </c:numRef>
          </c:val>
          <c:extLst>
            <c:ext xmlns:c16="http://schemas.microsoft.com/office/drawing/2014/chart" uri="{C3380CC4-5D6E-409C-BE32-E72D297353CC}">
              <c16:uniqueId val="{0000009F-7003-4574-9AB5-9A76A351F670}"/>
            </c:ext>
          </c:extLst>
        </c:ser>
        <c:ser>
          <c:idx val="160"/>
          <c:order val="160"/>
          <c:tx>
            <c:strRef>
              <c:f>Sheet3!$FG$31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49000"/>
                    <a:tint val="50000"/>
                    <a:satMod val="300000"/>
                  </a:schemeClr>
                </a:gs>
                <a:gs pos="35000">
                  <a:schemeClr val="accent3">
                    <a:tint val="49000"/>
                    <a:tint val="37000"/>
                    <a:satMod val="300000"/>
                  </a:schemeClr>
                </a:gs>
                <a:gs pos="100000">
                  <a:schemeClr val="accent3">
                    <a:tint val="4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Sheet3!$FG$32:$FG$37</c:f>
            </c:numRef>
          </c:val>
          <c:extLst>
            <c:ext xmlns:c16="http://schemas.microsoft.com/office/drawing/2014/chart" uri="{C3380CC4-5D6E-409C-BE32-E72D297353CC}">
              <c16:uniqueId val="{000000A0-7003-4574-9AB5-9A76A351F670}"/>
            </c:ext>
          </c:extLst>
        </c:ser>
        <c:ser>
          <c:idx val="161"/>
          <c:order val="161"/>
          <c:tx>
            <c:strRef>
              <c:f>Sheet3!$FH$31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49000"/>
                    <a:tint val="50000"/>
                    <a:satMod val="300000"/>
                  </a:schemeClr>
                </a:gs>
                <a:gs pos="35000">
                  <a:schemeClr val="accent3">
                    <a:tint val="49000"/>
                    <a:tint val="37000"/>
                    <a:satMod val="300000"/>
                  </a:schemeClr>
                </a:gs>
                <a:gs pos="100000">
                  <a:schemeClr val="accent3">
                    <a:tint val="4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Sheet3!$FH$32:$FH$37</c:f>
            </c:numRef>
          </c:val>
          <c:extLst>
            <c:ext xmlns:c16="http://schemas.microsoft.com/office/drawing/2014/chart" uri="{C3380CC4-5D6E-409C-BE32-E72D297353CC}">
              <c16:uniqueId val="{000000A1-7003-4574-9AB5-9A76A351F670}"/>
            </c:ext>
          </c:extLst>
        </c:ser>
        <c:ser>
          <c:idx val="162"/>
          <c:order val="162"/>
          <c:tx>
            <c:strRef>
              <c:f>Sheet3!$FI$31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48000"/>
                    <a:tint val="50000"/>
                    <a:satMod val="300000"/>
                  </a:schemeClr>
                </a:gs>
                <a:gs pos="35000">
                  <a:schemeClr val="accent3">
                    <a:tint val="48000"/>
                    <a:tint val="37000"/>
                    <a:satMod val="300000"/>
                  </a:schemeClr>
                </a:gs>
                <a:gs pos="100000">
                  <a:schemeClr val="accent3">
                    <a:tint val="4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Sheet3!$FI$32:$FI$37</c:f>
            </c:numRef>
          </c:val>
          <c:extLst>
            <c:ext xmlns:c16="http://schemas.microsoft.com/office/drawing/2014/chart" uri="{C3380CC4-5D6E-409C-BE32-E72D297353CC}">
              <c16:uniqueId val="{000000A2-7003-4574-9AB5-9A76A351F670}"/>
            </c:ext>
          </c:extLst>
        </c:ser>
        <c:ser>
          <c:idx val="163"/>
          <c:order val="163"/>
          <c:tx>
            <c:strRef>
              <c:f>Sheet3!$FJ$31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47000"/>
                    <a:tint val="50000"/>
                    <a:satMod val="300000"/>
                  </a:schemeClr>
                </a:gs>
                <a:gs pos="35000">
                  <a:schemeClr val="accent3">
                    <a:tint val="47000"/>
                    <a:tint val="37000"/>
                    <a:satMod val="300000"/>
                  </a:schemeClr>
                </a:gs>
                <a:gs pos="100000">
                  <a:schemeClr val="accent3">
                    <a:tint val="4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Sheet3!$FJ$32:$FJ$37</c:f>
            </c:numRef>
          </c:val>
          <c:extLst>
            <c:ext xmlns:c16="http://schemas.microsoft.com/office/drawing/2014/chart" uri="{C3380CC4-5D6E-409C-BE32-E72D297353CC}">
              <c16:uniqueId val="{000000A3-7003-4574-9AB5-9A76A351F670}"/>
            </c:ext>
          </c:extLst>
        </c:ser>
        <c:ser>
          <c:idx val="164"/>
          <c:order val="164"/>
          <c:tx>
            <c:strRef>
              <c:f>Sheet3!$FK$31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46000"/>
                    <a:tint val="50000"/>
                    <a:satMod val="300000"/>
                  </a:schemeClr>
                </a:gs>
                <a:gs pos="35000">
                  <a:schemeClr val="accent3">
                    <a:tint val="46000"/>
                    <a:tint val="37000"/>
                    <a:satMod val="300000"/>
                  </a:schemeClr>
                </a:gs>
                <a:gs pos="100000">
                  <a:schemeClr val="accent3">
                    <a:tint val="4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Sheet3!$FK$32:$FK$37</c:f>
            </c:numRef>
          </c:val>
          <c:extLst>
            <c:ext xmlns:c16="http://schemas.microsoft.com/office/drawing/2014/chart" uri="{C3380CC4-5D6E-409C-BE32-E72D297353CC}">
              <c16:uniqueId val="{000000A4-7003-4574-9AB5-9A76A351F670}"/>
            </c:ext>
          </c:extLst>
        </c:ser>
        <c:ser>
          <c:idx val="165"/>
          <c:order val="165"/>
          <c:tx>
            <c:strRef>
              <c:f>Sheet3!$FL$31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46000"/>
                    <a:tint val="50000"/>
                    <a:satMod val="300000"/>
                  </a:schemeClr>
                </a:gs>
                <a:gs pos="35000">
                  <a:schemeClr val="accent3">
                    <a:tint val="46000"/>
                    <a:tint val="37000"/>
                    <a:satMod val="300000"/>
                  </a:schemeClr>
                </a:gs>
                <a:gs pos="100000">
                  <a:schemeClr val="accent3">
                    <a:tint val="4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Sheet3!$FL$32:$FL$37</c:f>
            </c:numRef>
          </c:val>
          <c:extLst>
            <c:ext xmlns:c16="http://schemas.microsoft.com/office/drawing/2014/chart" uri="{C3380CC4-5D6E-409C-BE32-E72D297353CC}">
              <c16:uniqueId val="{000000A5-7003-4574-9AB5-9A76A351F670}"/>
            </c:ext>
          </c:extLst>
        </c:ser>
        <c:ser>
          <c:idx val="166"/>
          <c:order val="166"/>
          <c:tx>
            <c:strRef>
              <c:f>Sheet3!$FM$31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45000"/>
                    <a:tint val="50000"/>
                    <a:satMod val="300000"/>
                  </a:schemeClr>
                </a:gs>
                <a:gs pos="35000">
                  <a:schemeClr val="accent3">
                    <a:tint val="45000"/>
                    <a:tint val="37000"/>
                    <a:satMod val="300000"/>
                  </a:schemeClr>
                </a:gs>
                <a:gs pos="100000">
                  <a:schemeClr val="accent3">
                    <a:tint val="4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Sheet3!$FM$32:$FM$37</c:f>
            </c:numRef>
          </c:val>
          <c:extLst>
            <c:ext xmlns:c16="http://schemas.microsoft.com/office/drawing/2014/chart" uri="{C3380CC4-5D6E-409C-BE32-E72D297353CC}">
              <c16:uniqueId val="{000000A6-7003-4574-9AB5-9A76A351F670}"/>
            </c:ext>
          </c:extLst>
        </c:ser>
        <c:ser>
          <c:idx val="167"/>
          <c:order val="167"/>
          <c:tx>
            <c:strRef>
              <c:f>Sheet3!$FN$31</c:f>
              <c:strCache>
                <c:ptCount val="1"/>
                <c:pt idx="0">
                  <c:v>03/2021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4000"/>
                    <a:tint val="50000"/>
                    <a:satMod val="300000"/>
                  </a:schemeClr>
                </a:gs>
                <a:gs pos="35000">
                  <a:schemeClr val="accent3">
                    <a:tint val="44000"/>
                    <a:tint val="37000"/>
                    <a:satMod val="300000"/>
                  </a:schemeClr>
                </a:gs>
                <a:gs pos="100000">
                  <a:schemeClr val="accent3">
                    <a:tint val="4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Sheet3!$FN$32:$FN$37</c:f>
            </c:numRef>
          </c:val>
          <c:extLst>
            <c:ext xmlns:c16="http://schemas.microsoft.com/office/drawing/2014/chart" uri="{C3380CC4-5D6E-409C-BE32-E72D297353CC}">
              <c16:uniqueId val="{000000A7-7003-4574-9AB5-9A76A351F670}"/>
            </c:ext>
          </c:extLst>
        </c:ser>
        <c:ser>
          <c:idx val="168"/>
          <c:order val="168"/>
          <c:tx>
            <c:strRef>
              <c:f>Sheet3!$FO$31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tint val="50000"/>
                    <a:satMod val="300000"/>
                  </a:schemeClr>
                </a:gs>
                <a:gs pos="35000">
                  <a:schemeClr val="accent3">
                    <a:tint val="43000"/>
                    <a:tint val="37000"/>
                    <a:satMod val="300000"/>
                  </a:schemeClr>
                </a:gs>
                <a:gs pos="100000">
                  <a:schemeClr val="accent3">
                    <a:tint val="4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Sheet3!$FO$32:$FO$37</c:f>
            </c:numRef>
          </c:val>
          <c:extLst>
            <c:ext xmlns:c16="http://schemas.microsoft.com/office/drawing/2014/chart" uri="{C3380CC4-5D6E-409C-BE32-E72D297353CC}">
              <c16:uniqueId val="{000000A8-7003-4574-9AB5-9A76A351F670}"/>
            </c:ext>
          </c:extLst>
        </c:ser>
        <c:ser>
          <c:idx val="169"/>
          <c:order val="169"/>
          <c:tx>
            <c:strRef>
              <c:f>Sheet3!$FP$31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tint val="50000"/>
                    <a:satMod val="300000"/>
                  </a:schemeClr>
                </a:gs>
                <a:gs pos="35000">
                  <a:schemeClr val="accent3">
                    <a:tint val="43000"/>
                    <a:tint val="37000"/>
                    <a:satMod val="300000"/>
                  </a:schemeClr>
                </a:gs>
                <a:gs pos="100000">
                  <a:schemeClr val="accent3">
                    <a:tint val="4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Sheet3!$FP$32:$FP$37</c:f>
            </c:numRef>
          </c:val>
          <c:extLst>
            <c:ext xmlns:c16="http://schemas.microsoft.com/office/drawing/2014/chart" uri="{C3380CC4-5D6E-409C-BE32-E72D297353CC}">
              <c16:uniqueId val="{000000A9-7003-4574-9AB5-9A76A351F670}"/>
            </c:ext>
          </c:extLst>
        </c:ser>
        <c:ser>
          <c:idx val="170"/>
          <c:order val="170"/>
          <c:tx>
            <c:strRef>
              <c:f>Sheet3!$FQ$31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42000"/>
                    <a:tint val="50000"/>
                    <a:satMod val="300000"/>
                  </a:schemeClr>
                </a:gs>
                <a:gs pos="35000">
                  <a:schemeClr val="accent3">
                    <a:tint val="42000"/>
                    <a:tint val="37000"/>
                    <a:satMod val="300000"/>
                  </a:schemeClr>
                </a:gs>
                <a:gs pos="100000">
                  <a:schemeClr val="accent3">
                    <a:tint val="4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Sheet3!$FQ$32:$FQ$37</c:f>
            </c:numRef>
          </c:val>
          <c:extLst>
            <c:ext xmlns:c16="http://schemas.microsoft.com/office/drawing/2014/chart" uri="{C3380CC4-5D6E-409C-BE32-E72D297353CC}">
              <c16:uniqueId val="{000000AA-7003-4574-9AB5-9A76A351F670}"/>
            </c:ext>
          </c:extLst>
        </c:ser>
        <c:ser>
          <c:idx val="171"/>
          <c:order val="171"/>
          <c:tx>
            <c:strRef>
              <c:f>Sheet3!$FR$31</c:f>
              <c:strCache>
                <c:ptCount val="1"/>
                <c:pt idx="0">
                  <c:v>06/2021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1000"/>
                    <a:tint val="50000"/>
                    <a:satMod val="300000"/>
                  </a:schemeClr>
                </a:gs>
                <a:gs pos="35000">
                  <a:schemeClr val="accent3">
                    <a:tint val="41000"/>
                    <a:tint val="37000"/>
                    <a:satMod val="300000"/>
                  </a:schemeClr>
                </a:gs>
                <a:gs pos="100000">
                  <a:schemeClr val="accent3">
                    <a:tint val="4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Sheet3!$FR$32:$FR$37</c:f>
              <c:numCache>
                <c:formatCode>#,##0</c:formatCode>
                <c:ptCount val="6"/>
                <c:pt idx="0">
                  <c:v>51355.051000000007</c:v>
                </c:pt>
                <c:pt idx="1">
                  <c:v>34623.055</c:v>
                </c:pt>
                <c:pt idx="2">
                  <c:v>10511.81</c:v>
                </c:pt>
                <c:pt idx="3">
                  <c:v>73720.03</c:v>
                </c:pt>
                <c:pt idx="4">
                  <c:v>14876.279</c:v>
                </c:pt>
                <c:pt idx="5">
                  <c:v>46128.235999999997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B-7003-4574-9AB5-9A76A351F670}"/>
            </c:ext>
          </c:extLst>
        </c:ser>
        <c:ser>
          <c:idx val="172"/>
          <c:order val="172"/>
          <c:tx>
            <c:strRef>
              <c:f>Sheet3!$FS$31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40000"/>
                    <a:tint val="50000"/>
                    <a:satMod val="300000"/>
                  </a:schemeClr>
                </a:gs>
                <a:gs pos="35000">
                  <a:schemeClr val="accent3">
                    <a:tint val="40000"/>
                    <a:tint val="37000"/>
                    <a:satMod val="300000"/>
                  </a:schemeClr>
                </a:gs>
                <a:gs pos="100000">
                  <a:schemeClr val="accent3">
                    <a:tint val="4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Sheet3!$FS$32:$FS$37</c:f>
            </c:numRef>
          </c:val>
          <c:extLst>
            <c:ext xmlns:c16="http://schemas.microsoft.com/office/drawing/2014/chart" uri="{C3380CC4-5D6E-409C-BE32-E72D297353CC}">
              <c16:uniqueId val="{000000AC-7003-4574-9AB5-9A76A351F670}"/>
            </c:ext>
          </c:extLst>
        </c:ser>
        <c:ser>
          <c:idx val="173"/>
          <c:order val="173"/>
          <c:tx>
            <c:strRef>
              <c:f>Sheet3!$FT$31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40000"/>
                    <a:tint val="50000"/>
                    <a:satMod val="300000"/>
                  </a:schemeClr>
                </a:gs>
                <a:gs pos="35000">
                  <a:schemeClr val="accent3">
                    <a:tint val="40000"/>
                    <a:tint val="37000"/>
                    <a:satMod val="300000"/>
                  </a:schemeClr>
                </a:gs>
                <a:gs pos="100000">
                  <a:schemeClr val="accent3">
                    <a:tint val="4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4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Sheet3!$FT$32:$FT$37</c:f>
            </c:numRef>
          </c:val>
          <c:extLst>
            <c:ext xmlns:c16="http://schemas.microsoft.com/office/drawing/2014/chart" uri="{C3380CC4-5D6E-409C-BE32-E72D297353CC}">
              <c16:uniqueId val="{000000AD-7003-4574-9AB5-9A76A351F670}"/>
            </c:ext>
          </c:extLst>
        </c:ser>
        <c:ser>
          <c:idx val="174"/>
          <c:order val="174"/>
          <c:tx>
            <c:strRef>
              <c:f>Sheet3!$FU$31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39000"/>
                    <a:tint val="50000"/>
                    <a:satMod val="300000"/>
                  </a:schemeClr>
                </a:gs>
                <a:gs pos="35000">
                  <a:schemeClr val="accent3">
                    <a:tint val="39000"/>
                    <a:tint val="37000"/>
                    <a:satMod val="300000"/>
                  </a:schemeClr>
                </a:gs>
                <a:gs pos="100000">
                  <a:schemeClr val="accent3">
                    <a:tint val="3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3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Sheet3!$FU$32:$FU$37</c:f>
            </c:numRef>
          </c:val>
          <c:extLst>
            <c:ext xmlns:c16="http://schemas.microsoft.com/office/drawing/2014/chart" uri="{C3380CC4-5D6E-409C-BE32-E72D297353CC}">
              <c16:uniqueId val="{000000AE-7003-4574-9AB5-9A76A351F670}"/>
            </c:ext>
          </c:extLst>
        </c:ser>
        <c:ser>
          <c:idx val="175"/>
          <c:order val="175"/>
          <c:tx>
            <c:strRef>
              <c:f>Sheet3!$FV$31</c:f>
              <c:strCache>
                <c:ptCount val="1"/>
                <c:pt idx="0">
                  <c:v>09/2021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8000"/>
                    <a:tint val="50000"/>
                    <a:satMod val="300000"/>
                  </a:schemeClr>
                </a:gs>
                <a:gs pos="35000">
                  <a:schemeClr val="accent3">
                    <a:tint val="38000"/>
                    <a:tint val="37000"/>
                    <a:satMod val="300000"/>
                  </a:schemeClr>
                </a:gs>
                <a:gs pos="100000">
                  <a:schemeClr val="accent3">
                    <a:tint val="3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3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Sheet3!$FV$32:$FV$37</c:f>
              <c:numCache>
                <c:formatCode>#,##0</c:formatCode>
                <c:ptCount val="6"/>
                <c:pt idx="0">
                  <c:v>51550.485999999997</c:v>
                </c:pt>
                <c:pt idx="1">
                  <c:v>35629.337</c:v>
                </c:pt>
                <c:pt idx="2">
                  <c:v>9431.6209999999992</c:v>
                </c:pt>
                <c:pt idx="3">
                  <c:v>72757.619000000006</c:v>
                </c:pt>
                <c:pt idx="4">
                  <c:v>15426.15</c:v>
                </c:pt>
                <c:pt idx="5">
                  <c:v>48202.612000000008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F-7003-4574-9AB5-9A76A351F670}"/>
            </c:ext>
          </c:extLst>
        </c:ser>
        <c:ser>
          <c:idx val="176"/>
          <c:order val="176"/>
          <c:tx>
            <c:strRef>
              <c:f>Sheet3!$FW$31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37000"/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tint val="37000"/>
                    <a:satMod val="300000"/>
                  </a:schemeClr>
                </a:gs>
                <a:gs pos="100000">
                  <a:schemeClr val="accent3">
                    <a:tint val="3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3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Sheet3!$FW$32:$FW$37</c:f>
            </c:numRef>
          </c:val>
          <c:extLst>
            <c:ext xmlns:c16="http://schemas.microsoft.com/office/drawing/2014/chart" uri="{C3380CC4-5D6E-409C-BE32-E72D297353CC}">
              <c16:uniqueId val="{000000B0-7003-4574-9AB5-9A76A351F670}"/>
            </c:ext>
          </c:extLst>
        </c:ser>
        <c:ser>
          <c:idx val="177"/>
          <c:order val="177"/>
          <c:tx>
            <c:strRef>
              <c:f>Sheet3!$FX$31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37000"/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tint val="37000"/>
                    <a:satMod val="300000"/>
                  </a:schemeClr>
                </a:gs>
                <a:gs pos="100000">
                  <a:schemeClr val="accent3">
                    <a:tint val="3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3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Sheet3!$FX$32:$FX$37</c:f>
            </c:numRef>
          </c:val>
          <c:extLst>
            <c:ext xmlns:c16="http://schemas.microsoft.com/office/drawing/2014/chart" uri="{C3380CC4-5D6E-409C-BE32-E72D297353CC}">
              <c16:uniqueId val="{000000B1-7003-4574-9AB5-9A76A351F670}"/>
            </c:ext>
          </c:extLst>
        </c:ser>
        <c:ser>
          <c:idx val="178"/>
          <c:order val="178"/>
          <c:tx>
            <c:strRef>
              <c:f>Sheet3!$FY$31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36000"/>
                    <a:tint val="50000"/>
                    <a:satMod val="300000"/>
                  </a:schemeClr>
                </a:gs>
                <a:gs pos="35000">
                  <a:schemeClr val="accent3">
                    <a:tint val="36000"/>
                    <a:tint val="37000"/>
                    <a:satMod val="300000"/>
                  </a:schemeClr>
                </a:gs>
                <a:gs pos="100000">
                  <a:schemeClr val="accent3">
                    <a:tint val="3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3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Sheet3!$FY$32:$FY$37</c:f>
            </c:numRef>
          </c:val>
          <c:extLst>
            <c:ext xmlns:c16="http://schemas.microsoft.com/office/drawing/2014/chart" uri="{C3380CC4-5D6E-409C-BE32-E72D297353CC}">
              <c16:uniqueId val="{000000B2-7003-4574-9AB5-9A76A351F670}"/>
            </c:ext>
          </c:extLst>
        </c:ser>
        <c:ser>
          <c:idx val="179"/>
          <c:order val="179"/>
          <c:tx>
            <c:strRef>
              <c:f>Sheet3!$FZ$31</c:f>
              <c:strCache>
                <c:ptCount val="1"/>
                <c:pt idx="0">
                  <c:v>12/2021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5000"/>
                    <a:tint val="50000"/>
                    <a:satMod val="300000"/>
                  </a:schemeClr>
                </a:gs>
                <a:gs pos="35000">
                  <a:schemeClr val="accent3">
                    <a:tint val="35000"/>
                    <a:tint val="37000"/>
                    <a:satMod val="300000"/>
                  </a:schemeClr>
                </a:gs>
                <a:gs pos="100000">
                  <a:schemeClr val="accent3">
                    <a:tint val="3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3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Sheet3!$FZ$32:$FZ$37</c:f>
              <c:numCache>
                <c:formatCode>#,##0</c:formatCode>
                <c:ptCount val="6"/>
                <c:pt idx="0">
                  <c:v>52722.184000000001</c:v>
                </c:pt>
                <c:pt idx="1">
                  <c:v>38192.415999999997</c:v>
                </c:pt>
                <c:pt idx="2">
                  <c:v>10276.967000000001</c:v>
                </c:pt>
                <c:pt idx="3">
                  <c:v>76884.224000000002</c:v>
                </c:pt>
                <c:pt idx="4">
                  <c:v>15997.772999999999</c:v>
                </c:pt>
                <c:pt idx="5">
                  <c:v>49694.063000000002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3-7003-4574-9AB5-9A76A351F670}"/>
            </c:ext>
          </c:extLst>
        </c:ser>
        <c:ser>
          <c:idx val="180"/>
          <c:order val="180"/>
          <c:tx>
            <c:strRef>
              <c:f>Sheet3!$GA$31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34000"/>
                    <a:tint val="50000"/>
                    <a:satMod val="300000"/>
                  </a:schemeClr>
                </a:gs>
                <a:gs pos="35000">
                  <a:schemeClr val="accent3">
                    <a:tint val="34000"/>
                    <a:tint val="37000"/>
                    <a:satMod val="300000"/>
                  </a:schemeClr>
                </a:gs>
                <a:gs pos="100000">
                  <a:schemeClr val="accent3">
                    <a:tint val="3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3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Sheet3!$GA$32:$GA$37</c:f>
            </c:numRef>
          </c:val>
          <c:extLst>
            <c:ext xmlns:c16="http://schemas.microsoft.com/office/drawing/2014/chart" uri="{C3380CC4-5D6E-409C-BE32-E72D297353CC}">
              <c16:uniqueId val="{000000B4-7003-4574-9AB5-9A76A351F670}"/>
            </c:ext>
          </c:extLst>
        </c:ser>
        <c:ser>
          <c:idx val="181"/>
          <c:order val="181"/>
          <c:tx>
            <c:strRef>
              <c:f>Sheet3!$GB$31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34000"/>
                    <a:tint val="50000"/>
                    <a:satMod val="300000"/>
                  </a:schemeClr>
                </a:gs>
                <a:gs pos="35000">
                  <a:schemeClr val="accent3">
                    <a:tint val="34000"/>
                    <a:tint val="37000"/>
                    <a:satMod val="300000"/>
                  </a:schemeClr>
                </a:gs>
                <a:gs pos="100000">
                  <a:schemeClr val="accent3">
                    <a:tint val="3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3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Sheet3!$GB$32:$GB$37</c:f>
            </c:numRef>
          </c:val>
          <c:extLst>
            <c:ext xmlns:c16="http://schemas.microsoft.com/office/drawing/2014/chart" uri="{C3380CC4-5D6E-409C-BE32-E72D297353CC}">
              <c16:uniqueId val="{000000B5-7003-4574-9AB5-9A76A351F670}"/>
            </c:ext>
          </c:extLst>
        </c:ser>
        <c:ser>
          <c:idx val="182"/>
          <c:order val="182"/>
          <c:tx>
            <c:strRef>
              <c:f>Sheet3!$GC$31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tint val="33000"/>
                    <a:tint val="50000"/>
                    <a:satMod val="300000"/>
                  </a:schemeClr>
                </a:gs>
                <a:gs pos="35000">
                  <a:schemeClr val="accent3">
                    <a:tint val="33000"/>
                    <a:tint val="37000"/>
                    <a:satMod val="300000"/>
                  </a:schemeClr>
                </a:gs>
                <a:gs pos="100000">
                  <a:schemeClr val="accent3">
                    <a:tint val="3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3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Sheet3!$GC$32:$GC$37</c:f>
            </c:numRef>
          </c:val>
          <c:extLst>
            <c:ext xmlns:c16="http://schemas.microsoft.com/office/drawing/2014/chart" uri="{C3380CC4-5D6E-409C-BE32-E72D297353CC}">
              <c16:uniqueId val="{000000B6-7003-4574-9AB5-9A76A351F670}"/>
            </c:ext>
          </c:extLst>
        </c:ser>
        <c:ser>
          <c:idx val="183"/>
          <c:order val="183"/>
          <c:tx>
            <c:strRef>
              <c:f>Sheet3!$GD$31</c:f>
              <c:strCache>
                <c:ptCount val="1"/>
                <c:pt idx="0">
                  <c:v>03/2022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2000"/>
                    <a:tint val="50000"/>
                    <a:satMod val="300000"/>
                  </a:schemeClr>
                </a:gs>
                <a:gs pos="35000">
                  <a:schemeClr val="accent3">
                    <a:tint val="32000"/>
                    <a:tint val="37000"/>
                    <a:satMod val="300000"/>
                  </a:schemeClr>
                </a:gs>
                <a:gs pos="100000">
                  <a:schemeClr val="accent3">
                    <a:tint val="3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3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Sheet3!$GD$32:$GD$37</c:f>
              <c:numCache>
                <c:formatCode>#,##0</c:formatCode>
                <c:ptCount val="6"/>
                <c:pt idx="0">
                  <c:v>57390.927000000003</c:v>
                </c:pt>
                <c:pt idx="1">
                  <c:v>40039.485999999997</c:v>
                </c:pt>
                <c:pt idx="2">
                  <c:v>11660.079</c:v>
                </c:pt>
                <c:pt idx="3">
                  <c:v>75540.127999999997</c:v>
                </c:pt>
                <c:pt idx="4">
                  <c:v>14644.486000000001</c:v>
                </c:pt>
                <c:pt idx="5">
                  <c:v>52308.923000000003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7-7003-4574-9AB5-9A76A351F670}"/>
            </c:ext>
          </c:extLst>
        </c:ser>
        <c:ser>
          <c:idx val="184"/>
          <c:order val="184"/>
          <c:tx>
            <c:strRef>
              <c:f>Sheet3!$GE$31</c:f>
              <c:strCache>
                <c:ptCount val="1"/>
                <c:pt idx="0">
                  <c:v>06/2022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1000"/>
                    <a:tint val="50000"/>
                    <a:satMod val="300000"/>
                  </a:schemeClr>
                </a:gs>
                <a:gs pos="35000">
                  <a:schemeClr val="accent3">
                    <a:tint val="31000"/>
                    <a:tint val="37000"/>
                    <a:satMod val="300000"/>
                  </a:schemeClr>
                </a:gs>
                <a:gs pos="100000">
                  <a:schemeClr val="accent3">
                    <a:tint val="3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tint val="3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Sheet3!$B$32:$B$37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Sheet3!$GE$32:$GE$37</c:f>
              <c:numCache>
                <c:formatCode>#,##0</c:formatCode>
                <c:ptCount val="6"/>
                <c:pt idx="0">
                  <c:v>56569.880000000005</c:v>
                </c:pt>
                <c:pt idx="1">
                  <c:v>39717.127999999997</c:v>
                </c:pt>
                <c:pt idx="2">
                  <c:v>14017.867</c:v>
                </c:pt>
                <c:pt idx="3">
                  <c:v>76938.578000000009</c:v>
                </c:pt>
                <c:pt idx="4">
                  <c:v>15221.630999999999</c:v>
                </c:pt>
                <c:pt idx="5">
                  <c:v>51799.868999999999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8-7003-4574-9AB5-9A76A351F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12511199"/>
        <c:axId val="1912504127"/>
      </c:barChart>
      <c:catAx>
        <c:axId val="1912511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504127"/>
        <c:crosses val="autoZero"/>
        <c:auto val="1"/>
        <c:lblAlgn val="ctr"/>
        <c:lblOffset val="100"/>
        <c:noMultiLvlLbl val="0"/>
      </c:catAx>
      <c:valAx>
        <c:axId val="19125041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51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baseline="0" dirty="0">
                <a:effectLst/>
              </a:rPr>
              <a:t>Rate of non-performing loans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'НК  ВК'!$A$5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'НК  ВК'!$B$4:$BT$4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'НК  ВК'!$B$5:$BT$5</c:f>
            </c:numRef>
          </c:val>
          <c:smooth val="0"/>
          <c:extLst>
            <c:ext xmlns:c16="http://schemas.microsoft.com/office/drawing/2014/chart" uri="{C3380CC4-5D6E-409C-BE32-E72D297353CC}">
              <c16:uniqueId val="{00000000-A50A-4C41-B2DD-CDC52A8C736E}"/>
            </c:ext>
          </c:extLst>
        </c:ser>
        <c:ser>
          <c:idx val="1"/>
          <c:order val="1"/>
          <c:tx>
            <c:strRef>
              <c:f>'НК  ВК'!$A$6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'НК  ВК'!$B$4:$BT$4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'НК  ВК'!$B$6:$BT$6</c:f>
            </c:numRef>
          </c:val>
          <c:smooth val="0"/>
          <c:extLst>
            <c:ext xmlns:c16="http://schemas.microsoft.com/office/drawing/2014/chart" uri="{C3380CC4-5D6E-409C-BE32-E72D297353CC}">
              <c16:uniqueId val="{00000001-A50A-4C41-B2DD-CDC52A8C736E}"/>
            </c:ext>
          </c:extLst>
        </c:ser>
        <c:ser>
          <c:idx val="2"/>
          <c:order val="2"/>
          <c:tx>
            <c:strRef>
              <c:f>'НК  ВК'!$A$7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'НК  ВК'!$B$4:$BT$4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'НК  ВК'!$B$7:$BT$7</c:f>
            </c:numRef>
          </c:val>
          <c:smooth val="0"/>
          <c:extLst>
            <c:ext xmlns:c16="http://schemas.microsoft.com/office/drawing/2014/chart" uri="{C3380CC4-5D6E-409C-BE32-E72D297353CC}">
              <c16:uniqueId val="{00000002-A50A-4C41-B2DD-CDC52A8C736E}"/>
            </c:ext>
          </c:extLst>
        </c:ser>
        <c:ser>
          <c:idx val="3"/>
          <c:order val="3"/>
          <c:tx>
            <c:strRef>
              <c:f>'НК  ВК'!$A$8</c:f>
              <c:strCache>
                <c:ptCount val="1"/>
                <c:pt idx="0">
                  <c:v>Нефункционални кредити / Вкупни кредити (кредити кон нефинансиски субјекти)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'НК  ВК'!$B$4:$BT$4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'НК  ВК'!$B$8:$BT$8</c:f>
              <c:numCache>
                <c:formatCode>0.0%</c:formatCode>
                <c:ptCount val="5"/>
                <c:pt idx="0">
                  <c:v>3.5152195292040805E-2</c:v>
                </c:pt>
                <c:pt idx="1">
                  <c:v>3.5544350855153832E-2</c:v>
                </c:pt>
                <c:pt idx="2">
                  <c:v>3.2348578494994187E-2</c:v>
                </c:pt>
                <c:pt idx="3">
                  <c:v>3.0856505283060078E-2</c:v>
                </c:pt>
                <c:pt idx="4">
                  <c:v>3.2416264780318137E-2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0A-4C41-B2DD-CDC52A8C73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54620447"/>
        <c:axId val="2054617535"/>
      </c:lineChart>
      <c:catAx>
        <c:axId val="20546204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617535"/>
        <c:crosses val="autoZero"/>
        <c:auto val="1"/>
        <c:lblAlgn val="ctr"/>
        <c:lblOffset val="100"/>
        <c:noMultiLvlLbl val="0"/>
      </c:catAx>
      <c:valAx>
        <c:axId val="2054617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620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100" b="1" i="0" baseline="0" dirty="0">
                <a:effectLst/>
              </a:rPr>
              <a:t>NPL Coverage </a:t>
            </a:r>
            <a:endParaRPr lang="en-US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'НК  ВК'!$A$9</c:f>
              <c:strCache>
                <c:ptCount val="1"/>
                <c:pt idx="0">
                  <c:v>Покриеност на нефункционалните кредити со исправката на вредност за нефункционални кредити (нефинансиски субјекти)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'НК  ВК'!$B$4:$BT$4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'НК  ВК'!$B$9:$BT$9</c:f>
              <c:numCache>
                <c:formatCode>0.0%</c:formatCode>
                <c:ptCount val="5"/>
                <c:pt idx="0">
                  <c:v>0.69351720555586849</c:v>
                </c:pt>
                <c:pt idx="1">
                  <c:v>0.6528372230542796</c:v>
                </c:pt>
                <c:pt idx="2" formatCode="0.00%">
                  <c:v>0.66279528426735079</c:v>
                </c:pt>
                <c:pt idx="3" formatCode="0.00%">
                  <c:v>0.66436591370044984</c:v>
                </c:pt>
                <c:pt idx="4">
                  <c:v>0.65968574207381736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96-4262-BE5F-1558C9CA06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78609359"/>
        <c:axId val="1978614351"/>
      </c:lineChart>
      <c:catAx>
        <c:axId val="19786093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614351"/>
        <c:crosses val="autoZero"/>
        <c:auto val="1"/>
        <c:lblAlgn val="ctr"/>
        <c:lblOffset val="100"/>
        <c:noMultiLvlLbl val="0"/>
      </c:catAx>
      <c:valAx>
        <c:axId val="1978614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609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400" b="1" i="0" baseline="0" dirty="0">
                <a:effectLst/>
              </a:rPr>
              <a:t>Capital adequacy ratio 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'06'!$S$29</c:f>
              <c:strCache>
                <c:ptCount val="1"/>
                <c:pt idx="0">
                  <c:v>Стапка на адекватност на капиталот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'06'!$T$28:$X$28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'06'!$T$29:$X$29</c:f>
              <c:numCache>
                <c:formatCode>0.0%</c:formatCode>
                <c:ptCount val="5"/>
                <c:pt idx="0">
                  <c:v>0.17317924932525236</c:v>
                </c:pt>
                <c:pt idx="1">
                  <c:v>0.17260890236354107</c:v>
                </c:pt>
                <c:pt idx="2">
                  <c:v>0.17314068341155955</c:v>
                </c:pt>
                <c:pt idx="3">
                  <c:v>0.16996086909040123</c:v>
                </c:pt>
                <c:pt idx="4" formatCode="0.00%">
                  <c:v>0.17296577883213107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72-4037-B09D-A980DDA51C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78611855"/>
        <c:axId val="1978604783"/>
      </c:lineChart>
      <c:catAx>
        <c:axId val="1978611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604783"/>
        <c:crosses val="autoZero"/>
        <c:auto val="1"/>
        <c:lblAlgn val="ctr"/>
        <c:lblOffset val="100"/>
        <c:noMultiLvlLbl val="0"/>
      </c:catAx>
      <c:valAx>
        <c:axId val="197860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61185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200" b="0" i="0" cap="all" baseline="0">
                <a:effectLst/>
              </a:rPr>
              <a:t>Liabilitie’s structure</a:t>
            </a:r>
            <a:endParaRPr lang="en-US" sz="1200" b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002060"/>
                </a:solidFill>
                <a:latin typeface="+mn-lt"/>
              </a:defRPr>
            </a:pPr>
            <a:endParaRPr lang="en-US" sz="1200" b="0">
              <a:solidFill>
                <a:srgbClr val="002060"/>
              </a:solidFill>
              <a:effectLst/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'06'!$S$24</c:f>
              <c:strCache>
                <c:ptCount val="1"/>
                <c:pt idx="0">
                  <c:v>Deposits'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'06'!$T$23:$X$23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'06'!$T$24:$X$24</c:f>
              <c:numCache>
                <c:formatCode>0%</c:formatCode>
                <c:ptCount val="5"/>
                <c:pt idx="0">
                  <c:v>0.73688119708112743</c:v>
                </c:pt>
                <c:pt idx="1">
                  <c:v>0.74216068692872683</c:v>
                </c:pt>
                <c:pt idx="2">
                  <c:v>0.73409952270481815</c:v>
                </c:pt>
                <c:pt idx="3">
                  <c:v>0.71497326421999918</c:v>
                </c:pt>
                <c:pt idx="4">
                  <c:v>0.70761059665197745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9-4517-A54E-356E34061ECB}"/>
            </c:ext>
          </c:extLst>
        </c:ser>
        <c:ser>
          <c:idx val="1"/>
          <c:order val="1"/>
          <c:tx>
            <c:strRef>
              <c:f>'06'!$S$25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'06'!$T$23:$X$23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'06'!$T$25:$X$25</c:f>
              <c:numCache>
                <c:formatCode>0%</c:formatCode>
                <c:ptCount val="5"/>
                <c:pt idx="0">
                  <c:v>0.12719962439393445</c:v>
                </c:pt>
                <c:pt idx="1">
                  <c:v>0.12365682685164787</c:v>
                </c:pt>
                <c:pt idx="2">
                  <c:v>0.11552052919522235</c:v>
                </c:pt>
                <c:pt idx="3">
                  <c:v>0.12048780968117161</c:v>
                </c:pt>
                <c:pt idx="4">
                  <c:v>0.12370670645383935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9-4517-A54E-356E34061ECB}"/>
            </c:ext>
          </c:extLst>
        </c:ser>
        <c:ser>
          <c:idx val="2"/>
          <c:order val="2"/>
          <c:tx>
            <c:strRef>
              <c:f>'06'!$S$26</c:f>
              <c:strCache>
                <c:ptCount val="1"/>
                <c:pt idx="0">
                  <c:v>Other liabilities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'06'!$T$23:$X$23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'06'!$T$26:$X$26</c:f>
              <c:numCache>
                <c:formatCode>0%</c:formatCode>
                <c:ptCount val="5"/>
                <c:pt idx="0">
                  <c:v>0.13591917852493809</c:v>
                </c:pt>
                <c:pt idx="1">
                  <c:v>0.13418248621962522</c:v>
                </c:pt>
                <c:pt idx="2">
                  <c:v>0.15037994809995947</c:v>
                </c:pt>
                <c:pt idx="3">
                  <c:v>0.16453892609882909</c:v>
                </c:pt>
                <c:pt idx="4">
                  <c:v>0.16868269689418344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E9-4517-A54E-356E34061E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59740991"/>
        <c:axId val="2059723103"/>
      </c:barChart>
      <c:catAx>
        <c:axId val="2059740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723103"/>
        <c:crosses val="autoZero"/>
        <c:auto val="1"/>
        <c:lblAlgn val="ctr"/>
        <c:lblOffset val="100"/>
        <c:noMultiLvlLbl val="0"/>
      </c:catAx>
      <c:valAx>
        <c:axId val="205972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74099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400">
                <a:latin typeface="+mn-lt"/>
              </a:rPr>
              <a:t>Deposits’ structure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70217220545269"/>
          <c:y val="0.11121160952658872"/>
          <c:w val="0.81149508595539788"/>
          <c:h val="0.6487901470314640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'06'!$S$35</c:f>
              <c:strCache>
                <c:ptCount val="1"/>
                <c:pt idx="0">
                  <c:v>Non.fin.com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'06'!$T$33:$X$33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'06'!$T$35:$X$35</c:f>
              <c:numCache>
                <c:formatCode>#,##0</c:formatCode>
                <c:ptCount val="5"/>
                <c:pt idx="0">
                  <c:v>132812.071</c:v>
                </c:pt>
                <c:pt idx="1">
                  <c:v>134128.16399999999</c:v>
                </c:pt>
                <c:pt idx="2">
                  <c:v>142478.43799999999</c:v>
                </c:pt>
                <c:pt idx="3">
                  <c:v>131824.76500000004</c:v>
                </c:pt>
                <c:pt idx="4">
                  <c:v>127118.84200000002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C-49CB-BCBA-CF0E759C9FEA}"/>
            </c:ext>
          </c:extLst>
        </c:ser>
        <c:ser>
          <c:idx val="2"/>
          <c:order val="2"/>
          <c:tx>
            <c:strRef>
              <c:f>'06'!$S$36</c:f>
              <c:strCache>
                <c:ptCount val="1"/>
                <c:pt idx="0">
                  <c:v>Households 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'06'!$T$33:$X$33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'06'!$T$36:$X$36</c:f>
              <c:numCache>
                <c:formatCode>#,##0</c:formatCode>
                <c:ptCount val="5"/>
                <c:pt idx="0">
                  <c:v>296333.0830000001</c:v>
                </c:pt>
                <c:pt idx="1">
                  <c:v>301336.59500000003</c:v>
                </c:pt>
                <c:pt idx="2">
                  <c:v>309051.23799999995</c:v>
                </c:pt>
                <c:pt idx="3">
                  <c:v>305135.35700000002</c:v>
                </c:pt>
                <c:pt idx="4">
                  <c:v>311774.21800000005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C-49CB-BCBA-CF0E759C9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330211488"/>
        <c:axId val="330193600"/>
      </c:barChart>
      <c:lineChart>
        <c:grouping val="standard"/>
        <c:varyColors val="0"/>
        <c:ser>
          <c:idx val="0"/>
          <c:order val="0"/>
          <c:tx>
            <c:strRef>
              <c:f>'06'!$S$34</c:f>
              <c:strCache>
                <c:ptCount val="1"/>
                <c:pt idx="0">
                  <c:v>Deposits'</c:v>
                </c:pt>
              </c:strCache>
            </c:strRef>
          </c:tx>
          <c:spPr>
            <a:ln w="22225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'06'!$T$33:$X$33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'06'!$T$34:$X$34</c:f>
              <c:numCache>
                <c:formatCode>#,##0</c:formatCode>
                <c:ptCount val="5"/>
                <c:pt idx="0">
                  <c:v>444639.01900000003</c:v>
                </c:pt>
                <c:pt idx="1">
                  <c:v>451675.16600000003</c:v>
                </c:pt>
                <c:pt idx="2">
                  <c:v>468844.24500000005</c:v>
                </c:pt>
                <c:pt idx="3">
                  <c:v>454700.37000000011</c:v>
                </c:pt>
                <c:pt idx="4">
                  <c:v>455634.72300000006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CC-49CB-BCBA-CF0E759C9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211488"/>
        <c:axId val="330193600"/>
      </c:lineChart>
      <c:catAx>
        <c:axId val="330211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93600"/>
        <c:crosses val="autoZero"/>
        <c:auto val="1"/>
        <c:lblAlgn val="ctr"/>
        <c:lblOffset val="100"/>
        <c:noMultiLvlLbl val="0"/>
      </c:catAx>
      <c:valAx>
        <c:axId val="3301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11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Participation of subjects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'06'!$S$41</c:f>
              <c:strCache>
                <c:ptCount val="1"/>
                <c:pt idx="0">
                  <c:v>Non.fin.com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'06'!$T$40:$X$40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'06'!$T$41:$X$41</c:f>
              <c:numCache>
                <c:formatCode>0%</c:formatCode>
                <c:ptCount val="5"/>
                <c:pt idx="0">
                  <c:v>0.29869639263485326</c:v>
                </c:pt>
                <c:pt idx="1">
                  <c:v>0.29695713666932039</c:v>
                </c:pt>
                <c:pt idx="2">
                  <c:v>0.30389290157544746</c:v>
                </c:pt>
                <c:pt idx="3">
                  <c:v>0.28991567567890919</c:v>
                </c:pt>
                <c:pt idx="4">
                  <c:v>0.27899287649330451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5-4F05-B575-2EA58A27B079}"/>
            </c:ext>
          </c:extLst>
        </c:ser>
        <c:ser>
          <c:idx val="1"/>
          <c:order val="1"/>
          <c:tx>
            <c:strRef>
              <c:f>'06'!$S$42</c:f>
              <c:strCache>
                <c:ptCount val="1"/>
                <c:pt idx="0">
                  <c:v>Households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'06'!$T$40:$X$40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'06'!$T$42:$X$42</c:f>
              <c:numCache>
                <c:formatCode>0%</c:formatCode>
                <c:ptCount val="5"/>
                <c:pt idx="0">
                  <c:v>0.66645766641546156</c:v>
                </c:pt>
                <c:pt idx="1">
                  <c:v>0.6671533386894245</c:v>
                </c:pt>
                <c:pt idx="2">
                  <c:v>0.6591767762873999</c:v>
                </c:pt>
                <c:pt idx="3">
                  <c:v>0.6710690756640465</c:v>
                </c:pt>
                <c:pt idx="4">
                  <c:v>0.68426351694008192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5-4F05-B575-2EA58A27B0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65814335"/>
        <c:axId val="2065799359"/>
      </c:barChart>
      <c:catAx>
        <c:axId val="206581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799359"/>
        <c:crosses val="autoZero"/>
        <c:auto val="1"/>
        <c:lblAlgn val="ctr"/>
        <c:lblOffset val="100"/>
        <c:noMultiLvlLbl val="0"/>
      </c:catAx>
      <c:valAx>
        <c:axId val="206579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81433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effectLst/>
              </a:rPr>
              <a:t>Return on average assets</a:t>
            </a:r>
            <a:endParaRPr lang="en-US" sz="1100" dirty="0">
              <a:effectLst/>
            </a:endParaRPr>
          </a:p>
          <a:p>
            <a:pPr>
              <a:defRPr sz="1100"/>
            </a:pPr>
            <a:r>
              <a:rPr lang="ru-RU" sz="1100" b="1" i="0" baseline="0" dirty="0">
                <a:effectLst/>
              </a:rPr>
              <a:t>(ROAA)</a:t>
            </a:r>
            <a:endParaRPr lang="en-US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ROAA!$A$5:$AA$5</c:f>
              <c:strCache>
                <c:ptCount val="27"/>
                <c:pt idx="0">
                  <c:v>Големи банки</c:v>
                </c:pt>
                <c:pt idx="1">
                  <c:v>1.5%</c:v>
                </c:pt>
                <c:pt idx="2">
                  <c:v>1.0%</c:v>
                </c:pt>
                <c:pt idx="3">
                  <c:v>1.1%</c:v>
                </c:pt>
                <c:pt idx="4">
                  <c:v>1.1%</c:v>
                </c:pt>
                <c:pt idx="5">
                  <c:v>1.1%</c:v>
                </c:pt>
                <c:pt idx="6">
                  <c:v>2.3%</c:v>
                </c:pt>
                <c:pt idx="7">
                  <c:v>2.0%</c:v>
                </c:pt>
                <c:pt idx="8">
                  <c:v>1.8%</c:v>
                </c:pt>
                <c:pt idx="9">
                  <c:v>1.8%</c:v>
                </c:pt>
                <c:pt idx="10">
                  <c:v>2.0%</c:v>
                </c:pt>
                <c:pt idx="11">
                  <c:v>2.3%</c:v>
                </c:pt>
                <c:pt idx="12">
                  <c:v>2.1%</c:v>
                </c:pt>
                <c:pt idx="13">
                  <c:v>2.0%</c:v>
                </c:pt>
                <c:pt idx="14">
                  <c:v>2.3%</c:v>
                </c:pt>
                <c:pt idx="15">
                  <c:v>2.9%</c:v>
                </c:pt>
                <c:pt idx="16">
                  <c:v>2.7%</c:v>
                </c:pt>
                <c:pt idx="17">
                  <c:v>2.1%</c:v>
                </c:pt>
                <c:pt idx="18">
                  <c:v>1.2%</c:v>
                </c:pt>
                <c:pt idx="19">
                  <c:v>1.5%</c:v>
                </c:pt>
                <c:pt idx="20">
                  <c:v>1.5%</c:v>
                </c:pt>
                <c:pt idx="21">
                  <c:v>1.3%</c:v>
                </c:pt>
                <c:pt idx="22">
                  <c:v>0.7%</c:v>
                </c:pt>
                <c:pt idx="23">
                  <c:v>0.8%</c:v>
                </c:pt>
                <c:pt idx="24">
                  <c:v>1.0%</c:v>
                </c:pt>
                <c:pt idx="25">
                  <c:v>1.4%</c:v>
                </c:pt>
                <c:pt idx="26">
                  <c:v>0,7%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ROAA!$AB$4:$BT$4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ROAA!$AB$5:$BT$5</c:f>
            </c:numRef>
          </c:val>
          <c:extLst>
            <c:ext xmlns:c16="http://schemas.microsoft.com/office/drawing/2014/chart" uri="{C3380CC4-5D6E-409C-BE32-E72D297353CC}">
              <c16:uniqueId val="{00000000-43D9-4692-9471-105EED71E64E}"/>
            </c:ext>
          </c:extLst>
        </c:ser>
        <c:ser>
          <c:idx val="1"/>
          <c:order val="1"/>
          <c:tx>
            <c:strRef>
              <c:f>ROAA!$A$6:$AA$6</c:f>
              <c:strCache>
                <c:ptCount val="27"/>
                <c:pt idx="0">
                  <c:v>Средни банки</c:v>
                </c:pt>
                <c:pt idx="1">
                  <c:v>1.1%</c:v>
                </c:pt>
                <c:pt idx="2">
                  <c:v>2.5%</c:v>
                </c:pt>
                <c:pt idx="3">
                  <c:v>3.1%</c:v>
                </c:pt>
                <c:pt idx="4">
                  <c:v>3.4%</c:v>
                </c:pt>
                <c:pt idx="5">
                  <c:v>2.0%</c:v>
                </c:pt>
                <c:pt idx="6">
                  <c:v>2.2%</c:v>
                </c:pt>
                <c:pt idx="7">
                  <c:v>2.5%</c:v>
                </c:pt>
                <c:pt idx="8">
                  <c:v>3.1%</c:v>
                </c:pt>
                <c:pt idx="9">
                  <c:v>2.2%</c:v>
                </c:pt>
                <c:pt idx="10">
                  <c:v>2.0%</c:v>
                </c:pt>
                <c:pt idx="11">
                  <c:v>2.8%</c:v>
                </c:pt>
                <c:pt idx="12">
                  <c:v>2.3%</c:v>
                </c:pt>
                <c:pt idx="13">
                  <c:v>1.8%</c:v>
                </c:pt>
                <c:pt idx="14">
                  <c:v>0.6%</c:v>
                </c:pt>
                <c:pt idx="15">
                  <c:v>0.9%</c:v>
                </c:pt>
                <c:pt idx="16">
                  <c:v>0.3%</c:v>
                </c:pt>
                <c:pt idx="17">
                  <c:v>0.2%</c:v>
                </c:pt>
                <c:pt idx="18">
                  <c:v>-1.5%</c:v>
                </c:pt>
                <c:pt idx="19">
                  <c:v>-1.4%</c:v>
                </c:pt>
                <c:pt idx="20">
                  <c:v>-0.8%</c:v>
                </c:pt>
                <c:pt idx="21">
                  <c:v>-0.5%</c:v>
                </c:pt>
                <c:pt idx="22">
                  <c:v>-0.9%</c:v>
                </c:pt>
                <c:pt idx="23">
                  <c:v>-0.6%</c:v>
                </c:pt>
                <c:pt idx="24">
                  <c:v>-0.5%</c:v>
                </c:pt>
                <c:pt idx="25">
                  <c:v>-0.4%</c:v>
                </c:pt>
                <c:pt idx="26">
                  <c:v>-1,4%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ROAA!$AB$4:$BT$4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ROAA!$AB$6:$BT$6</c:f>
            </c:numRef>
          </c:val>
          <c:extLst>
            <c:ext xmlns:c16="http://schemas.microsoft.com/office/drawing/2014/chart" uri="{C3380CC4-5D6E-409C-BE32-E72D297353CC}">
              <c16:uniqueId val="{00000001-43D9-4692-9471-105EED71E64E}"/>
            </c:ext>
          </c:extLst>
        </c:ser>
        <c:ser>
          <c:idx val="2"/>
          <c:order val="2"/>
          <c:tx>
            <c:strRef>
              <c:f>ROAA!$A$7:$AA$7</c:f>
              <c:strCache>
                <c:ptCount val="27"/>
                <c:pt idx="0">
                  <c:v>Мали банки</c:v>
                </c:pt>
                <c:pt idx="1">
                  <c:v>-0.6%</c:v>
                </c:pt>
                <c:pt idx="2">
                  <c:v>1.1%</c:v>
                </c:pt>
                <c:pt idx="3">
                  <c:v>0.7%</c:v>
                </c:pt>
                <c:pt idx="4">
                  <c:v>-1.2%</c:v>
                </c:pt>
                <c:pt idx="5">
                  <c:v>1.6%</c:v>
                </c:pt>
                <c:pt idx="6">
                  <c:v>2.2%</c:v>
                </c:pt>
                <c:pt idx="7">
                  <c:v>-0.9%</c:v>
                </c:pt>
                <c:pt idx="8">
                  <c:v>0.3%</c:v>
                </c:pt>
                <c:pt idx="9">
                  <c:v>0.4%</c:v>
                </c:pt>
                <c:pt idx="10">
                  <c:v>-0.7%</c:v>
                </c:pt>
                <c:pt idx="11">
                  <c:v>1.4%</c:v>
                </c:pt>
                <c:pt idx="12">
                  <c:v>0.4%</c:v>
                </c:pt>
                <c:pt idx="13">
                  <c:v>0.1%</c:v>
                </c:pt>
                <c:pt idx="14">
                  <c:v>-0.9%</c:v>
                </c:pt>
                <c:pt idx="15">
                  <c:v>-0.2%</c:v>
                </c:pt>
                <c:pt idx="16">
                  <c:v>-0.5%</c:v>
                </c:pt>
                <c:pt idx="17">
                  <c:v>-0.7%</c:v>
                </c:pt>
                <c:pt idx="18">
                  <c:v>-2.8%</c:v>
                </c:pt>
                <c:pt idx="19">
                  <c:v>-1.2%</c:v>
                </c:pt>
                <c:pt idx="20">
                  <c:v>-1.2%</c:v>
                </c:pt>
                <c:pt idx="21">
                  <c:v>-1.3%</c:v>
                </c:pt>
                <c:pt idx="22">
                  <c:v>-0.9%</c:v>
                </c:pt>
                <c:pt idx="23">
                  <c:v>-0.5%</c:v>
                </c:pt>
                <c:pt idx="24">
                  <c:v>-2.4%</c:v>
                </c:pt>
                <c:pt idx="25">
                  <c:v>-0.3%</c:v>
                </c:pt>
                <c:pt idx="26">
                  <c:v>-4,1%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ROAA!$AB$4:$BT$4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ROAA!$AB$7:$BT$7</c:f>
            </c:numRef>
          </c:val>
          <c:extLst>
            <c:ext xmlns:c16="http://schemas.microsoft.com/office/drawing/2014/chart" uri="{C3380CC4-5D6E-409C-BE32-E72D297353CC}">
              <c16:uniqueId val="{00000002-43D9-4692-9471-105EED71E64E}"/>
            </c:ext>
          </c:extLst>
        </c:ser>
        <c:ser>
          <c:idx val="3"/>
          <c:order val="3"/>
          <c:tx>
            <c:strRef>
              <c:f>ROAA!$A$8:$AA$8</c:f>
              <c:strCache>
                <c:ptCount val="27"/>
                <c:pt idx="0">
                  <c:v>Стапка на поврат на просечната актива (ROAA)</c:v>
                </c:pt>
                <c:pt idx="1">
                  <c:v>1.1%</c:v>
                </c:pt>
                <c:pt idx="2">
                  <c:v>1.4%</c:v>
                </c:pt>
                <c:pt idx="3">
                  <c:v>1.5%</c:v>
                </c:pt>
                <c:pt idx="4">
                  <c:v>1.4%</c:v>
                </c:pt>
                <c:pt idx="5">
                  <c:v>1.3%</c:v>
                </c:pt>
                <c:pt idx="6">
                  <c:v>2.3%</c:v>
                </c:pt>
                <c:pt idx="7">
                  <c:v>1.4%</c:v>
                </c:pt>
                <c:pt idx="8">
                  <c:v>1.7%</c:v>
                </c:pt>
                <c:pt idx="9">
                  <c:v>1.8%</c:v>
                </c:pt>
                <c:pt idx="10">
                  <c:v>1.7%</c:v>
                </c:pt>
                <c:pt idx="11">
                  <c:v>2.4%</c:v>
                </c:pt>
                <c:pt idx="12">
                  <c:v>2.0%</c:v>
                </c:pt>
                <c:pt idx="13">
                  <c:v>1.8%</c:v>
                </c:pt>
                <c:pt idx="14">
                  <c:v>1.7%</c:v>
                </c:pt>
                <c:pt idx="15">
                  <c:v>2.2%</c:v>
                </c:pt>
                <c:pt idx="16">
                  <c:v>1.9%</c:v>
                </c:pt>
                <c:pt idx="17">
                  <c:v>1.4%</c:v>
                </c:pt>
                <c:pt idx="18">
                  <c:v>0.2%</c:v>
                </c:pt>
                <c:pt idx="19">
                  <c:v>0.5%</c:v>
                </c:pt>
                <c:pt idx="20">
                  <c:v>0.7%</c:v>
                </c:pt>
                <c:pt idx="21">
                  <c:v>0.6%</c:v>
                </c:pt>
                <c:pt idx="22">
                  <c:v>0.1%</c:v>
                </c:pt>
                <c:pt idx="23">
                  <c:v>0.4%</c:v>
                </c:pt>
                <c:pt idx="24">
                  <c:v>0.5%</c:v>
                </c:pt>
                <c:pt idx="25">
                  <c:v>0.8%</c:v>
                </c:pt>
                <c:pt idx="26">
                  <c:v>-0,1%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ROAA!$AB$4:$BT$4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ROAA!$AB$8:$BT$8</c:f>
              <c:numCache>
                <c:formatCode>0.00%</c:formatCode>
                <c:ptCount val="5"/>
                <c:pt idx="0">
                  <c:v>1.5355240613263951E-2</c:v>
                </c:pt>
                <c:pt idx="1">
                  <c:v>1.6130188890154131E-2</c:v>
                </c:pt>
                <c:pt idx="2">
                  <c:v>1.4949066761489729E-2</c:v>
                </c:pt>
                <c:pt idx="3">
                  <c:v>1.6471901562560929E-2</c:v>
                </c:pt>
                <c:pt idx="4">
                  <c:v>1.7104979216676228E-2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D9-4692-9471-105EED71E64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81751408"/>
        <c:axId val="281742256"/>
      </c:barChart>
      <c:catAx>
        <c:axId val="28175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742256"/>
        <c:crosses val="autoZero"/>
        <c:auto val="1"/>
        <c:lblAlgn val="ctr"/>
        <c:lblOffset val="100"/>
        <c:noMultiLvlLbl val="0"/>
      </c:catAx>
      <c:valAx>
        <c:axId val="2817422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75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effectLst/>
              </a:rPr>
              <a:t>Return on average equity</a:t>
            </a:r>
            <a:endParaRPr lang="en-US" sz="1100" dirty="0">
              <a:effectLst/>
            </a:endParaRPr>
          </a:p>
          <a:p>
            <a:pPr>
              <a:defRPr sz="1100"/>
            </a:pPr>
            <a:r>
              <a:rPr lang="ru-RU" sz="1100" b="1" i="0" baseline="0" dirty="0">
                <a:effectLst/>
              </a:rPr>
              <a:t>(ROAE)</a:t>
            </a:r>
            <a:endParaRPr lang="en-US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ROAE!$A$5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ROAE!$B$5:$BT$5</c:f>
            </c:numRef>
          </c:val>
          <c:extLst>
            <c:ext xmlns:c16="http://schemas.microsoft.com/office/drawing/2014/chart" uri="{C3380CC4-5D6E-409C-BE32-E72D297353CC}">
              <c16:uniqueId val="{00000000-2477-42BB-BD81-8EC1741EBE4B}"/>
            </c:ext>
          </c:extLst>
        </c:ser>
        <c:ser>
          <c:idx val="1"/>
          <c:order val="1"/>
          <c:tx>
            <c:strRef>
              <c:f>ROAE!$A$6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ROAE!$B$6:$BT$6</c:f>
            </c:numRef>
          </c:val>
          <c:extLst>
            <c:ext xmlns:c16="http://schemas.microsoft.com/office/drawing/2014/chart" uri="{C3380CC4-5D6E-409C-BE32-E72D297353CC}">
              <c16:uniqueId val="{00000001-2477-42BB-BD81-8EC1741EBE4B}"/>
            </c:ext>
          </c:extLst>
        </c:ser>
        <c:ser>
          <c:idx val="2"/>
          <c:order val="2"/>
          <c:tx>
            <c:strRef>
              <c:f>ROAE!$A$7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ROAE!$B$7:$BT$7</c:f>
            </c:numRef>
          </c:val>
          <c:extLst>
            <c:ext xmlns:c16="http://schemas.microsoft.com/office/drawing/2014/chart" uri="{C3380CC4-5D6E-409C-BE32-E72D297353CC}">
              <c16:uniqueId val="{00000002-2477-42BB-BD81-8EC1741EBE4B}"/>
            </c:ext>
          </c:extLst>
        </c:ser>
        <c:ser>
          <c:idx val="3"/>
          <c:order val="3"/>
          <c:tx>
            <c:strRef>
              <c:f>ROAE!$A$8</c:f>
              <c:strCache>
                <c:ptCount val="1"/>
                <c:pt idx="0">
                  <c:v>Стапка на поврат на просечниот капитал (ROAE)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ROAE!$B$8:$BT$8</c:f>
              <c:numCache>
                <c:formatCode>0.0%</c:formatCode>
                <c:ptCount val="5"/>
                <c:pt idx="0">
                  <c:v>0.12596570982383312</c:v>
                </c:pt>
                <c:pt idx="1">
                  <c:v>0.13428671753014751</c:v>
                </c:pt>
                <c:pt idx="2">
                  <c:v>0.128916114944085</c:v>
                </c:pt>
                <c:pt idx="3" formatCode="0.00%">
                  <c:v>0.13959367148700863</c:v>
                </c:pt>
                <c:pt idx="4" formatCode="0.00%">
                  <c:v>0.14298194808883338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77-42BB-BD81-8EC1741EBE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74982480"/>
        <c:axId val="374990384"/>
      </c:barChart>
      <c:catAx>
        <c:axId val="37498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90384"/>
        <c:crosses val="autoZero"/>
        <c:auto val="1"/>
        <c:lblAlgn val="ctr"/>
        <c:lblOffset val="100"/>
        <c:noMultiLvlLbl val="0"/>
      </c:catAx>
      <c:valAx>
        <c:axId val="3749903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8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100" b="1" i="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Cost-to-income</a:t>
            </a:r>
            <a:r>
              <a:rPr lang="en-GB" sz="1100" b="1" i="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 ratio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none" spc="0" normalizeH="0" baseline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'ОТ  ВРП'!$A$5:$AA$5</c:f>
              <c:strCache>
                <c:ptCount val="27"/>
                <c:pt idx="0">
                  <c:v>Големи банки</c:v>
                </c:pt>
                <c:pt idx="1">
                  <c:v>71.2%</c:v>
                </c:pt>
                <c:pt idx="2">
                  <c:v>65.3%</c:v>
                </c:pt>
                <c:pt idx="3">
                  <c:v>62.0%</c:v>
                </c:pt>
                <c:pt idx="4">
                  <c:v>62.0%</c:v>
                </c:pt>
                <c:pt idx="5">
                  <c:v>62.8%</c:v>
                </c:pt>
                <c:pt idx="6">
                  <c:v>57.8%</c:v>
                </c:pt>
                <c:pt idx="7">
                  <c:v>54.7%</c:v>
                </c:pt>
                <c:pt idx="8">
                  <c:v>53.0%</c:v>
                </c:pt>
                <c:pt idx="9">
                  <c:v>57.2%</c:v>
                </c:pt>
                <c:pt idx="10">
                  <c:v>51.4%</c:v>
                </c:pt>
                <c:pt idx="11">
                  <c:v>50.1%</c:v>
                </c:pt>
                <c:pt idx="12">
                  <c:v>48.8%</c:v>
                </c:pt>
                <c:pt idx="13">
                  <c:v>52.3%</c:v>
                </c:pt>
                <c:pt idx="14">
                  <c:v>49.4%</c:v>
                </c:pt>
                <c:pt idx="15">
                  <c:v>48.0%</c:v>
                </c:pt>
                <c:pt idx="16">
                  <c:v>47.8%</c:v>
                </c:pt>
                <c:pt idx="17">
                  <c:v>50.6%</c:v>
                </c:pt>
                <c:pt idx="18">
                  <c:v>50.3%</c:v>
                </c:pt>
                <c:pt idx="19">
                  <c:v>54.5%</c:v>
                </c:pt>
                <c:pt idx="20">
                  <c:v>51.8%</c:v>
                </c:pt>
                <c:pt idx="21">
                  <c:v>53.2%</c:v>
                </c:pt>
                <c:pt idx="22">
                  <c:v>52.0%</c:v>
                </c:pt>
                <c:pt idx="23">
                  <c:v>53.2%</c:v>
                </c:pt>
                <c:pt idx="24">
                  <c:v>54.0%</c:v>
                </c:pt>
                <c:pt idx="25">
                  <c:v>55.2%</c:v>
                </c:pt>
                <c:pt idx="26">
                  <c:v>60,7%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ВРП'!$AB$4:$BT$4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'ОТ  ВРП'!$AB$5:$BT$5</c:f>
            </c:numRef>
          </c:val>
          <c:extLst>
            <c:ext xmlns:c16="http://schemas.microsoft.com/office/drawing/2014/chart" uri="{C3380CC4-5D6E-409C-BE32-E72D297353CC}">
              <c16:uniqueId val="{00000000-1807-4FC4-A264-8D37BA21BB61}"/>
            </c:ext>
          </c:extLst>
        </c:ser>
        <c:ser>
          <c:idx val="1"/>
          <c:order val="1"/>
          <c:tx>
            <c:strRef>
              <c:f>'ОТ  ВРП'!$A$6:$AA$6</c:f>
              <c:strCache>
                <c:ptCount val="27"/>
                <c:pt idx="0">
                  <c:v>Средни банки</c:v>
                </c:pt>
                <c:pt idx="1">
                  <c:v>69.0%</c:v>
                </c:pt>
                <c:pt idx="2">
                  <c:v>70.5%</c:v>
                </c:pt>
                <c:pt idx="3">
                  <c:v>67.3%</c:v>
                </c:pt>
                <c:pt idx="4">
                  <c:v>58.1%</c:v>
                </c:pt>
                <c:pt idx="5">
                  <c:v>61.0%</c:v>
                </c:pt>
                <c:pt idx="6">
                  <c:v>64.6%</c:v>
                </c:pt>
                <c:pt idx="7">
                  <c:v>62.5%</c:v>
                </c:pt>
                <c:pt idx="8">
                  <c:v>55.9%</c:v>
                </c:pt>
                <c:pt idx="9">
                  <c:v>63.5%</c:v>
                </c:pt>
                <c:pt idx="10">
                  <c:v>56.3%</c:v>
                </c:pt>
                <c:pt idx="11">
                  <c:v>59.5%</c:v>
                </c:pt>
                <c:pt idx="12">
                  <c:v>62.5%</c:v>
                </c:pt>
                <c:pt idx="13">
                  <c:v>68.3%</c:v>
                </c:pt>
                <c:pt idx="14">
                  <c:v>75.2%</c:v>
                </c:pt>
                <c:pt idx="15">
                  <c:v>73.4%</c:v>
                </c:pt>
                <c:pt idx="16">
                  <c:v>74.8%</c:v>
                </c:pt>
                <c:pt idx="17">
                  <c:v>82.3%</c:v>
                </c:pt>
                <c:pt idx="18">
                  <c:v>88.8%</c:v>
                </c:pt>
                <c:pt idx="19">
                  <c:v>85.5%</c:v>
                </c:pt>
                <c:pt idx="20">
                  <c:v>82.0%</c:v>
                </c:pt>
                <c:pt idx="21">
                  <c:v>77.8%</c:v>
                </c:pt>
                <c:pt idx="22">
                  <c:v>78.3%</c:v>
                </c:pt>
                <c:pt idx="23">
                  <c:v>84.1%</c:v>
                </c:pt>
                <c:pt idx="24">
                  <c:v>83.4%</c:v>
                </c:pt>
                <c:pt idx="25">
                  <c:v>85.8%</c:v>
                </c:pt>
                <c:pt idx="26">
                  <c:v>86,5%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ВРП'!$AB$4:$BT$4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'ОТ  ВРП'!$AB$6:$BT$6</c:f>
            </c:numRef>
          </c:val>
          <c:extLst>
            <c:ext xmlns:c16="http://schemas.microsoft.com/office/drawing/2014/chart" uri="{C3380CC4-5D6E-409C-BE32-E72D297353CC}">
              <c16:uniqueId val="{00000001-1807-4FC4-A264-8D37BA21BB61}"/>
            </c:ext>
          </c:extLst>
        </c:ser>
        <c:ser>
          <c:idx val="2"/>
          <c:order val="2"/>
          <c:tx>
            <c:strRef>
              <c:f>'ОТ  ВРП'!$A$7:$AA$7</c:f>
              <c:strCache>
                <c:ptCount val="27"/>
                <c:pt idx="0">
                  <c:v>Мали банки</c:v>
                </c:pt>
                <c:pt idx="1">
                  <c:v>99.4%</c:v>
                </c:pt>
                <c:pt idx="2">
                  <c:v>88.4%</c:v>
                </c:pt>
                <c:pt idx="3">
                  <c:v>86.9%</c:v>
                </c:pt>
                <c:pt idx="4">
                  <c:v>121.1%</c:v>
                </c:pt>
                <c:pt idx="5">
                  <c:v>80.5%</c:v>
                </c:pt>
                <c:pt idx="6">
                  <c:v>76.6%</c:v>
                </c:pt>
                <c:pt idx="7">
                  <c:v>85.8%</c:v>
                </c:pt>
                <c:pt idx="8">
                  <c:v>75.9%</c:v>
                </c:pt>
                <c:pt idx="9">
                  <c:v>86.8%</c:v>
                </c:pt>
                <c:pt idx="10">
                  <c:v>97.8%</c:v>
                </c:pt>
                <c:pt idx="11">
                  <c:v>75.4%</c:v>
                </c:pt>
                <c:pt idx="12">
                  <c:v>82.6%</c:v>
                </c:pt>
                <c:pt idx="13">
                  <c:v>74.3%</c:v>
                </c:pt>
                <c:pt idx="14">
                  <c:v>82.2%</c:v>
                </c:pt>
                <c:pt idx="15">
                  <c:v>79.7%</c:v>
                </c:pt>
                <c:pt idx="16">
                  <c:v>94.5%</c:v>
                </c:pt>
                <c:pt idx="17">
                  <c:v>99.6%</c:v>
                </c:pt>
                <c:pt idx="18">
                  <c:v>96.3%</c:v>
                </c:pt>
                <c:pt idx="19">
                  <c:v>95.0%</c:v>
                </c:pt>
                <c:pt idx="20">
                  <c:v>98.7%</c:v>
                </c:pt>
                <c:pt idx="21">
                  <c:v>103.9%</c:v>
                </c:pt>
                <c:pt idx="22">
                  <c:v>112.2%</c:v>
                </c:pt>
                <c:pt idx="23">
                  <c:v>113.0%</c:v>
                </c:pt>
                <c:pt idx="24">
                  <c:v>126.9%</c:v>
                </c:pt>
                <c:pt idx="25">
                  <c:v>109.2%</c:v>
                </c:pt>
                <c:pt idx="26">
                  <c:v>157,2%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ВРП'!$AB$4:$BT$4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'ОТ  ВРП'!$AB$7:$BT$7</c:f>
            </c:numRef>
          </c:val>
          <c:extLst>
            <c:ext xmlns:c16="http://schemas.microsoft.com/office/drawing/2014/chart" uri="{C3380CC4-5D6E-409C-BE32-E72D297353CC}">
              <c16:uniqueId val="{00000002-1807-4FC4-A264-8D37BA21BB61}"/>
            </c:ext>
          </c:extLst>
        </c:ser>
        <c:ser>
          <c:idx val="3"/>
          <c:order val="3"/>
          <c:tx>
            <c:strRef>
              <c:f>'ОТ  ВРП'!$A$8:$AA$8</c:f>
              <c:strCache>
                <c:ptCount val="27"/>
                <c:pt idx="0">
                  <c:v>Оперативни трошоци / Вкупни редовни приходи (Cost-to-income)</c:v>
                </c:pt>
                <c:pt idx="1">
                  <c:v>74.5%</c:v>
                </c:pt>
                <c:pt idx="2">
                  <c:v>69.0%</c:v>
                </c:pt>
                <c:pt idx="3">
                  <c:v>65.6%</c:v>
                </c:pt>
                <c:pt idx="4">
                  <c:v>66.0%</c:v>
                </c:pt>
                <c:pt idx="5">
                  <c:v>66.5%</c:v>
                </c:pt>
                <c:pt idx="6">
                  <c:v>63.0%</c:v>
                </c:pt>
                <c:pt idx="7">
                  <c:v>61.9%</c:v>
                </c:pt>
                <c:pt idx="8">
                  <c:v>57.6%</c:v>
                </c:pt>
                <c:pt idx="9">
                  <c:v>62.0%</c:v>
                </c:pt>
                <c:pt idx="10">
                  <c:v>57.2%</c:v>
                </c:pt>
                <c:pt idx="11">
                  <c:v>55.1%</c:v>
                </c:pt>
                <c:pt idx="12">
                  <c:v>55.5%</c:v>
                </c:pt>
                <c:pt idx="13">
                  <c:v>58.4%</c:v>
                </c:pt>
                <c:pt idx="14">
                  <c:v>59.0%</c:v>
                </c:pt>
                <c:pt idx="15">
                  <c:v>57.3%</c:v>
                </c:pt>
                <c:pt idx="16">
                  <c:v>58.3%</c:v>
                </c:pt>
                <c:pt idx="17">
                  <c:v>62.2%</c:v>
                </c:pt>
                <c:pt idx="18">
                  <c:v>62.9%</c:v>
                </c:pt>
                <c:pt idx="19">
                  <c:v>65.2%</c:v>
                </c:pt>
                <c:pt idx="20">
                  <c:v>62.5%</c:v>
                </c:pt>
                <c:pt idx="21">
                  <c:v>62.8%</c:v>
                </c:pt>
                <c:pt idx="22">
                  <c:v>62.4%</c:v>
                </c:pt>
                <c:pt idx="23">
                  <c:v>65.1%</c:v>
                </c:pt>
                <c:pt idx="24">
                  <c:v>65.5%</c:v>
                </c:pt>
                <c:pt idx="25">
                  <c:v>66.4%</c:v>
                </c:pt>
                <c:pt idx="26">
                  <c:v>72,1%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ВРП'!$AB$4:$BT$4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'ОТ  ВРП'!$AB$8:$BT$8</c:f>
              <c:numCache>
                <c:formatCode>0.0%</c:formatCode>
                <c:ptCount val="5"/>
                <c:pt idx="0">
                  <c:v>0.46539989674671983</c:v>
                </c:pt>
                <c:pt idx="1">
                  <c:v>0.46886948981157123</c:v>
                </c:pt>
                <c:pt idx="2">
                  <c:v>0.4738786628703805</c:v>
                </c:pt>
                <c:pt idx="3">
                  <c:v>0.50436999943988403</c:v>
                </c:pt>
                <c:pt idx="4" formatCode="0.00%">
                  <c:v>0.48044047538810969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07-4FC4-A264-8D37BA21BB6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375012848"/>
        <c:axId val="375033648"/>
      </c:barChart>
      <c:catAx>
        <c:axId val="37501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033648"/>
        <c:crosses val="autoZero"/>
        <c:auto val="1"/>
        <c:lblAlgn val="ctr"/>
        <c:lblOffset val="100"/>
        <c:noMultiLvlLbl val="0"/>
      </c:catAx>
      <c:valAx>
        <c:axId val="375033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0128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baseline="0" dirty="0">
                <a:effectLst/>
                <a:latin typeface="+mn-lt"/>
              </a:rPr>
              <a:t>Net interest income</a:t>
            </a:r>
            <a:r>
              <a:rPr lang="ru-RU" sz="1100" b="1" i="0" baseline="0" dirty="0">
                <a:effectLst/>
                <a:latin typeface="+mn-lt"/>
              </a:rPr>
              <a:t> / </a:t>
            </a:r>
            <a:r>
              <a:rPr lang="en-GB" sz="1100" b="1" i="0" baseline="0" dirty="0">
                <a:effectLst/>
                <a:latin typeface="+mn-lt"/>
              </a:rPr>
              <a:t>total income</a:t>
            </a:r>
            <a:endParaRPr lang="en-US" sz="1100" dirty="0"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pPr>
            <a:endParaRPr lang="mk-MK" sz="110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'НКП  ВРП'!$A$5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'НКП  ВРП'!$B$5:$BT$5</c:f>
            </c:numRef>
          </c:val>
          <c:extLst>
            <c:ext xmlns:c16="http://schemas.microsoft.com/office/drawing/2014/chart" uri="{C3380CC4-5D6E-409C-BE32-E72D297353CC}">
              <c16:uniqueId val="{00000000-C8B6-4302-B247-F06EF91E27C5}"/>
            </c:ext>
          </c:extLst>
        </c:ser>
        <c:ser>
          <c:idx val="1"/>
          <c:order val="1"/>
          <c:tx>
            <c:strRef>
              <c:f>'НКП  ВРП'!$A$6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'НКП  ВРП'!$B$6:$BT$6</c:f>
            </c:numRef>
          </c:val>
          <c:extLst>
            <c:ext xmlns:c16="http://schemas.microsoft.com/office/drawing/2014/chart" uri="{C3380CC4-5D6E-409C-BE32-E72D297353CC}">
              <c16:uniqueId val="{00000001-C8B6-4302-B247-F06EF91E27C5}"/>
            </c:ext>
          </c:extLst>
        </c:ser>
        <c:ser>
          <c:idx val="2"/>
          <c:order val="2"/>
          <c:tx>
            <c:strRef>
              <c:f>'НКП  ВРП'!$A$7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'НКП  ВРП'!$B$7:$BT$7</c:f>
            </c:numRef>
          </c:val>
          <c:extLst>
            <c:ext xmlns:c16="http://schemas.microsoft.com/office/drawing/2014/chart" uri="{C3380CC4-5D6E-409C-BE32-E72D297353CC}">
              <c16:uniqueId val="{00000002-C8B6-4302-B247-F06EF91E27C5}"/>
            </c:ext>
          </c:extLst>
        </c:ser>
        <c:ser>
          <c:idx val="3"/>
          <c:order val="3"/>
          <c:tx>
            <c:strRef>
              <c:f>'НКП  ВРП'!$A$8</c:f>
              <c:strCache>
                <c:ptCount val="1"/>
                <c:pt idx="0">
                  <c:v>Нето каматен приход / Вкупни редовни приходи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ВРП'!$B$4:$BT$4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'НКП  ВРП'!$B$8:$BT$8</c:f>
              <c:numCache>
                <c:formatCode>0.00%</c:formatCode>
                <c:ptCount val="5"/>
                <c:pt idx="0">
                  <c:v>0.5865854929758163</c:v>
                </c:pt>
                <c:pt idx="1">
                  <c:v>0.60512859845579592</c:v>
                </c:pt>
                <c:pt idx="2">
                  <c:v>0.59353551134640803</c:v>
                </c:pt>
                <c:pt idx="3">
                  <c:v>0.62582206399903373</c:v>
                </c:pt>
                <c:pt idx="4">
                  <c:v>0.60986282888046273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B6-4302-B247-F06EF91E27C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74993296"/>
        <c:axId val="374992880"/>
      </c:barChart>
      <c:catAx>
        <c:axId val="37499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92880"/>
        <c:crosses val="autoZero"/>
        <c:auto val="1"/>
        <c:lblAlgn val="ctr"/>
        <c:lblOffset val="100"/>
        <c:noMultiLvlLbl val="0"/>
      </c:catAx>
      <c:valAx>
        <c:axId val="37499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932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GB" sz="900" b="0" i="0" cap="all" baseline="0" dirty="0">
                <a:solidFill>
                  <a:srgbClr val="002060"/>
                </a:solidFill>
                <a:effectLst/>
                <a:latin typeface="+mn-lt"/>
              </a:rPr>
              <a:t>foreign capital-participation</a:t>
            </a:r>
            <a:endParaRPr lang="en-US" sz="900" b="0" dirty="0">
              <a:solidFill>
                <a:srgbClr val="002060"/>
              </a:solidFill>
              <a:effectLst/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962825240450192E-2"/>
          <c:y val="0.16773036267388186"/>
          <c:w val="0.92607434951909962"/>
          <c:h val="0.65528319704728222"/>
        </c:manualLayout>
      </c:layout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вкупниот'!$AL$12</c:f>
              <c:strCache>
                <c:ptCount val="1"/>
                <c:pt idx="0">
                  <c:v>Учество на странскиот капитал во вкупниот капитал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вкупниот'!$AM$11:$AQ$11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'Странски капитал во вкупниот'!$AM$12:$AQ$12</c:f>
              <c:numCache>
                <c:formatCode>0.00%</c:formatCode>
                <c:ptCount val="5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0.75407264972055976</c:v>
                </c:pt>
                <c:pt idx="4">
                  <c:v>0.76289609687090398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81-4E1D-A5E4-E06020DEC0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04455695"/>
        <c:axId val="1004456111"/>
      </c:lineChart>
      <c:catAx>
        <c:axId val="100445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456111"/>
        <c:crosses val="autoZero"/>
        <c:auto val="1"/>
        <c:lblAlgn val="ctr"/>
        <c:lblOffset val="100"/>
        <c:noMultiLvlLbl val="0"/>
      </c:catAx>
      <c:valAx>
        <c:axId val="1004456111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04455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baseline="0">
                <a:effectLst/>
              </a:rPr>
              <a:t>Financial intermediation</a:t>
            </a:r>
            <a:endParaRPr lang="en-US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анг!$B$8:$C$8</c:f>
              <c:strCache>
                <c:ptCount val="2"/>
                <c:pt idx="0">
                  <c:v>Financial intermediation</c:v>
                </c:pt>
                <c:pt idx="1">
                  <c:v>Total assets/GDP/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анг!$D$7:$H$7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анг!$D$8:$H$8</c:f>
              <c:numCache>
                <c:formatCode>0.0</c:formatCode>
                <c:ptCount val="5"/>
                <c:pt idx="0">
                  <c:v>87.693493082863142</c:v>
                </c:pt>
                <c:pt idx="1">
                  <c:v>86.80912956187683</c:v>
                </c:pt>
                <c:pt idx="2">
                  <c:v>88.306332142613002</c:v>
                </c:pt>
                <c:pt idx="3" formatCode="0.00">
                  <c:v>85.530934968589932</c:v>
                </c:pt>
                <c:pt idx="4">
                  <c:v>83.180325134482842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22-42AC-B840-2AF93249D925}"/>
            </c:ext>
          </c:extLst>
        </c:ser>
        <c:ser>
          <c:idx val="1"/>
          <c:order val="1"/>
          <c:tx>
            <c:strRef>
              <c:f>анг!$B$9:$C$9</c:f>
              <c:strCache>
                <c:ptCount val="2"/>
                <c:pt idx="0">
                  <c:v>Financial intermediation</c:v>
                </c:pt>
                <c:pt idx="1">
                  <c:v>Total deposits from non-financial sector/GDP/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анг!$D$7:$H$7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анг!$D$9:$H$9</c:f>
              <c:numCache>
                <c:formatCode>0.0</c:formatCode>
                <c:ptCount val="5"/>
                <c:pt idx="0">
                  <c:v>64.619686159125749</c:v>
                </c:pt>
                <c:pt idx="1">
                  <c:v>64.426323227327373</c:v>
                </c:pt>
                <c:pt idx="2">
                  <c:v>64.825636277705357</c:v>
                </c:pt>
                <c:pt idx="3" formatCode="0.00">
                  <c:v>61.152331766281222</c:v>
                </c:pt>
                <c:pt idx="4">
                  <c:v>58.859279498116869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22-42AC-B840-2AF93249D925}"/>
            </c:ext>
          </c:extLst>
        </c:ser>
        <c:ser>
          <c:idx val="2"/>
          <c:order val="2"/>
          <c:tx>
            <c:strRef>
              <c:f>анг!$B$10:$C$10</c:f>
              <c:strCache>
                <c:ptCount val="2"/>
                <c:pt idx="0">
                  <c:v>Financial intermediation</c:v>
                </c:pt>
                <c:pt idx="1">
                  <c:v>Total gross loans to non-financial sector/GDP/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5951443569553808E-2"/>
                  <c:y val="-4.4668075878783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22-42AC-B840-2AF93249D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анг!$D$7:$H$7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анг!$D$10:$H$10</c:f>
              <c:numCache>
                <c:formatCode>0.0</c:formatCode>
                <c:ptCount val="5"/>
                <c:pt idx="0">
                  <c:v>53.358487983719499</c:v>
                </c:pt>
                <c:pt idx="1">
                  <c:v>53.04179735069566</c:v>
                </c:pt>
                <c:pt idx="2">
                  <c:v>53.042873593664794</c:v>
                </c:pt>
                <c:pt idx="3" formatCode="0.00">
                  <c:v>52.963549916388089</c:v>
                </c:pt>
                <c:pt idx="4">
                  <c:v>52.245929198828065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22-42AC-B840-2AF93249D9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91919679"/>
        <c:axId val="691920095"/>
      </c:lineChart>
      <c:catAx>
        <c:axId val="691919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20095"/>
        <c:crosses val="autoZero"/>
        <c:auto val="1"/>
        <c:lblAlgn val="ctr"/>
        <c:lblOffset val="100"/>
        <c:noMultiLvlLbl val="0"/>
      </c:catAx>
      <c:valAx>
        <c:axId val="691920095"/>
        <c:scaling>
          <c:orientation val="minMax"/>
          <c:max val="89"/>
          <c:min val="52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91919679"/>
        <c:crosses val="autoZero"/>
        <c:crossBetween val="between"/>
        <c:majorUnit val="5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Структура на актива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6.5847331583552063E-2"/>
                  <c:y val="1.716170895304753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 </a:t>
                    </a:r>
                    <a:r>
                      <a:rPr lang="en-US" baseline="0" dirty="0"/>
                      <a:t>
29 %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0.11618510499072518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Total credit exposure 63 %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400" b="1" i="0" baseline="0" dirty="0">
                <a:effectLst/>
              </a:rPr>
              <a:t>Loans/Total assets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'06'!$S$15</c:f>
              <c:strCache>
                <c:ptCount val="1"/>
                <c:pt idx="0">
                  <c:v>Кредити/Вкупна актива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'06'!$T$14:$X$14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'06'!$T$15:$X$15</c:f>
              <c:numCache>
                <c:formatCode>0.00%</c:formatCode>
                <c:ptCount val="5"/>
                <c:pt idx="0">
                  <c:v>0.60846576077543302</c:v>
                </c:pt>
                <c:pt idx="1">
                  <c:v>0.61101634837713581</c:v>
                </c:pt>
                <c:pt idx="2">
                  <c:v>0.60066897023875443</c:v>
                </c:pt>
                <c:pt idx="3">
                  <c:v>0.61923267804611537</c:v>
                </c:pt>
                <c:pt idx="4">
                  <c:v>0.62810441188296406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E-474D-BF5F-7176B4C6BFB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974993135"/>
        <c:axId val="1974988975"/>
      </c:barChart>
      <c:catAx>
        <c:axId val="19749931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988975"/>
        <c:crosses val="autoZero"/>
        <c:auto val="1"/>
        <c:lblAlgn val="ctr"/>
        <c:lblOffset val="100"/>
        <c:noMultiLvlLbl val="0"/>
      </c:catAx>
      <c:valAx>
        <c:axId val="1974988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99313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'ликвидна актива анг'!$A$4</c:f>
              <c:strCache>
                <c:ptCount val="1"/>
                <c:pt idx="0">
                  <c:v>Liquid assets /total assets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'ликвидна актива анг'!$B$3:$F$3</c:f>
              <c:strCache>
                <c:ptCount val="5"/>
                <c:pt idx="0">
                  <c:v>06/2021</c:v>
                </c:pt>
                <c:pt idx="1">
                  <c:v>09/2021</c:v>
                </c:pt>
                <c:pt idx="2">
                  <c:v>12/2021</c:v>
                </c:pt>
                <c:pt idx="3">
                  <c:v>03/2022</c:v>
                </c:pt>
                <c:pt idx="4">
                  <c:v>06/2022</c:v>
                </c:pt>
              </c:strCache>
            </c:strRef>
          </c:cat>
          <c:val>
            <c:numRef>
              <c:f>'ликвидна актива анг'!$B$4:$F$4</c:f>
              <c:numCache>
                <c:formatCode>#,##0.0</c:formatCode>
                <c:ptCount val="5"/>
                <c:pt idx="0">
                  <c:v>31.949287568216654</c:v>
                </c:pt>
                <c:pt idx="1">
                  <c:v>31.641953162634945</c:v>
                </c:pt>
                <c:pt idx="2">
                  <c:v>32.419193617299044</c:v>
                </c:pt>
                <c:pt idx="3" formatCode="0.00">
                  <c:v>30.110995169519288</c:v>
                </c:pt>
                <c:pt idx="4" formatCode="0.00">
                  <c:v>28.77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F-452C-A4F3-D67DCB47C9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012117632"/>
        <c:axId val="2012127616"/>
      </c:barChart>
      <c:catAx>
        <c:axId val="201211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27616"/>
        <c:crosses val="autoZero"/>
        <c:auto val="1"/>
        <c:lblAlgn val="ctr"/>
        <c:lblOffset val="100"/>
        <c:noMultiLvlLbl val="0"/>
      </c:catAx>
      <c:valAx>
        <c:axId val="201212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176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0.12631</cdr:x>
      <cdr:y>0</cdr:y>
    </cdr:from>
    <cdr:to>
      <cdr:x>1</cdr:x>
      <cdr:y>0.05921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C0981246-A2FD-8268-CFE6-B8D88642450E}"/>
            </a:ext>
          </a:extLst>
        </cdr:cNvPr>
        <cdr:cNvSpPr txBox="1"/>
      </cdr:nvSpPr>
      <cdr:spPr>
        <a:xfrm xmlns:a="http://schemas.openxmlformats.org/drawingml/2006/main">
          <a:off x="881305" y="0"/>
          <a:ext cx="609601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 dirty="0">
              <a:solidFill>
                <a:srgbClr val="002060"/>
              </a:solidFill>
            </a:rPr>
            <a:t>in millions of </a:t>
          </a:r>
          <a:r>
            <a:rPr lang="en-GB" sz="1000" dirty="0">
              <a:solidFill>
                <a:srgbClr val="002060"/>
              </a:solidFill>
            </a:rPr>
            <a:t>denars</a:t>
          </a:r>
          <a:endParaRPr lang="en-US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1.xml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2630658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and the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r>
              <a:rPr lang="en-GB" sz="3200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anking system of the </a:t>
            </a:r>
            <a:r>
              <a:rPr lang="en-GB" sz="3200" dirty="0">
                <a:solidFill>
                  <a:srgbClr val="002060"/>
                </a:solidFill>
                <a:latin typeface="+mn-lt"/>
              </a:rPr>
              <a:t>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epublic of North Macedonia </a:t>
            </a:r>
            <a:br>
              <a:rPr lang="mk-MK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US" sz="32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30</a:t>
            </a: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06 202</a:t>
            </a: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2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436098"/>
            <a:ext cx="12034911" cy="266728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Profitability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98472" y="3317391"/>
            <a:ext cx="7295681" cy="1335331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</a:rPr>
              <a:t>Banking sector has stabile rates of profitability</a:t>
            </a:r>
            <a:r>
              <a:rPr lang="en-US" sz="1200" dirty="0">
                <a:solidFill>
                  <a:srgbClr val="002060"/>
                </a:solidFill>
              </a:rPr>
              <a:t> measured by </a:t>
            </a:r>
            <a:r>
              <a:rPr lang="en-GB" sz="1200" dirty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  <a:defRPr sz="11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rgbClr val="002060"/>
                </a:solidFill>
                <a:effectLst/>
              </a:rPr>
              <a:t>Return on average asset </a:t>
            </a:r>
            <a:r>
              <a:rPr lang="ru-RU" sz="1200" b="1" i="0" baseline="0" dirty="0">
                <a:solidFill>
                  <a:srgbClr val="002060"/>
                </a:solidFill>
                <a:effectLst/>
              </a:rPr>
              <a:t>(ROAA)</a:t>
            </a:r>
            <a:r>
              <a:rPr lang="en-US" sz="1200" b="1" i="0" baseline="0" dirty="0">
                <a:solidFill>
                  <a:srgbClr val="002060"/>
                </a:solidFill>
                <a:effectLst/>
              </a:rPr>
              <a:t> </a:t>
            </a:r>
            <a:r>
              <a:rPr lang="mk-MK" sz="1200" dirty="0">
                <a:solidFill>
                  <a:srgbClr val="002060"/>
                </a:solidFill>
              </a:rPr>
              <a:t>1,</a:t>
            </a:r>
            <a:r>
              <a:rPr lang="en-GB" sz="1200" dirty="0">
                <a:solidFill>
                  <a:srgbClr val="002060"/>
                </a:solidFill>
              </a:rPr>
              <a:t>71</a:t>
            </a:r>
            <a:r>
              <a:rPr lang="mk-MK" sz="1200" dirty="0">
                <a:solidFill>
                  <a:srgbClr val="002060"/>
                </a:solidFill>
              </a:rPr>
              <a:t>%, </a:t>
            </a:r>
            <a:r>
              <a:rPr lang="en-US" sz="1200" dirty="0">
                <a:solidFill>
                  <a:srgbClr val="002060"/>
                </a:solidFill>
              </a:rPr>
              <a:t>increased by</a:t>
            </a:r>
            <a:r>
              <a:rPr lang="mk-MK" sz="1200" dirty="0">
                <a:solidFill>
                  <a:srgbClr val="002060"/>
                </a:solidFill>
              </a:rPr>
              <a:t> 0,</a:t>
            </a:r>
            <a:r>
              <a:rPr lang="en-GB" sz="1200" dirty="0">
                <a:solidFill>
                  <a:srgbClr val="002060"/>
                </a:solidFill>
              </a:rPr>
              <a:t>17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en-US" sz="1200" dirty="0">
                <a:solidFill>
                  <a:srgbClr val="002060"/>
                </a:solidFill>
              </a:rPr>
              <a:t> annual</a:t>
            </a:r>
            <a:r>
              <a:rPr lang="en-GB" sz="1200" dirty="0">
                <a:solidFill>
                  <a:srgbClr val="002060"/>
                </a:solidFill>
              </a:rPr>
              <a:t> or</a:t>
            </a:r>
            <a:r>
              <a:rPr lang="mk-MK" sz="1200" dirty="0">
                <a:solidFill>
                  <a:srgbClr val="002060"/>
                </a:solidFill>
              </a:rPr>
              <a:t> 0,</a:t>
            </a:r>
            <a:r>
              <a:rPr lang="en-GB" sz="1200" dirty="0">
                <a:solidFill>
                  <a:srgbClr val="002060"/>
                </a:solidFill>
              </a:rPr>
              <a:t>06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  <a:r>
              <a:rPr lang="mk-MK" sz="12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rgbClr val="002060"/>
                </a:solidFill>
                <a:effectLst/>
              </a:rPr>
              <a:t>Return on average </a:t>
            </a:r>
            <a:r>
              <a:rPr lang="en-US" sz="1200" b="1" i="0" u="none" strike="noStrike" baseline="0" dirty="0">
                <a:solidFill>
                  <a:srgbClr val="002060"/>
                </a:solidFill>
                <a:effectLst/>
              </a:rPr>
              <a:t>equity </a:t>
            </a:r>
            <a:r>
              <a:rPr lang="ru-RU" sz="1200" b="1" dirty="0">
                <a:solidFill>
                  <a:srgbClr val="002060"/>
                </a:solidFill>
              </a:rPr>
              <a:t>(ROAE)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mk-MK" sz="1200" dirty="0">
                <a:solidFill>
                  <a:srgbClr val="002060"/>
                </a:solidFill>
              </a:rPr>
              <a:t>1</a:t>
            </a:r>
            <a:r>
              <a:rPr lang="en-GB" sz="1200" dirty="0">
                <a:solidFill>
                  <a:srgbClr val="002060"/>
                </a:solidFill>
              </a:rPr>
              <a:t>4,30%</a:t>
            </a:r>
            <a:r>
              <a:rPr lang="mk-MK" sz="1200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increased by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1.70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en-US" sz="1200" dirty="0">
                <a:solidFill>
                  <a:srgbClr val="002060"/>
                </a:solidFill>
              </a:rPr>
              <a:t> annual 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or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0.34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  <a:r>
              <a:rPr lang="mk-MK" sz="1200" dirty="0">
                <a:solidFill>
                  <a:srgbClr val="002060"/>
                </a:solidFill>
              </a:rPr>
              <a:t>.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2060"/>
                </a:solidFill>
              </a:rPr>
              <a:t>48</a:t>
            </a:r>
            <a:r>
              <a:rPr lang="en-US" sz="1200" b="1" i="0" u="none" strike="noStrike" dirty="0">
                <a:solidFill>
                  <a:srgbClr val="002060"/>
                </a:solidFill>
                <a:effectLst/>
                <a:latin typeface="+mn-lt"/>
              </a:rPr>
              <a:t>,04 % of total income cover </a:t>
            </a:r>
            <a:r>
              <a:rPr lang="en-GB" sz="1200" dirty="0">
                <a:solidFill>
                  <a:srgbClr val="002060"/>
                </a:solidFill>
              </a:rPr>
              <a:t>operating costs of the Banks </a:t>
            </a:r>
            <a:endParaRPr lang="mk-MK" sz="12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60.99% of total income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is net interest income</a:t>
            </a:r>
            <a:endParaRPr lang="en-GB" sz="1300" dirty="0">
              <a:solidFill>
                <a:srgbClr val="00206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8DA180D-7423-4753-A5AB-5E9091E4C416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8B868BA-0AB3-496D-A274-344A309AF98A}"/>
              </a:ext>
            </a:extLst>
          </p:cNvPr>
          <p:cNvSpPr/>
          <p:nvPr/>
        </p:nvSpPr>
        <p:spPr>
          <a:xfrm>
            <a:off x="0" y="0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70292"/>
              </p:ext>
            </p:extLst>
          </p:nvPr>
        </p:nvGraphicFramePr>
        <p:xfrm>
          <a:off x="225083" y="4869180"/>
          <a:ext cx="7174523" cy="1743648"/>
        </p:xfrm>
        <a:graphic>
          <a:graphicData uri="http://schemas.openxmlformats.org/drawingml/2006/table">
            <a:tbl>
              <a:tblPr/>
              <a:tblGrid>
                <a:gridCol w="2039815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38084479"/>
                    </a:ext>
                  </a:extLst>
                </a:gridCol>
                <a:gridCol w="562708">
                  <a:extLst>
                    <a:ext uri="{9D8B030D-6E8A-4147-A177-3AD203B41FA5}">
                      <a16:colId xmlns:a16="http://schemas.microsoft.com/office/drawing/2014/main" val="1936721971"/>
                    </a:ext>
                  </a:extLst>
                </a:gridCol>
                <a:gridCol w="534572">
                  <a:extLst>
                    <a:ext uri="{9D8B030D-6E8A-4147-A177-3AD203B41FA5}">
                      <a16:colId xmlns:a16="http://schemas.microsoft.com/office/drawing/2014/main" val="420977651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1766118755"/>
                    </a:ext>
                  </a:extLst>
                </a:gridCol>
                <a:gridCol w="618978">
                  <a:extLst>
                    <a:ext uri="{9D8B030D-6E8A-4147-A177-3AD203B41FA5}">
                      <a16:colId xmlns:a16="http://schemas.microsoft.com/office/drawing/2014/main" val="1243719745"/>
                    </a:ext>
                  </a:extLst>
                </a:gridCol>
                <a:gridCol w="154745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030426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150066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06/2021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09/2021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03/2022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1.71%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0,17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0,06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14.30%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1,70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0,34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56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47.4%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48,04%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1,50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-2,39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total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58.66%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60.51%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59.35%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62.58%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60,99%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2,33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-1,60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E1CB22B-CE86-E37A-5D61-11B7C65B0D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76771"/>
              </p:ext>
            </p:extLst>
          </p:nvPr>
        </p:nvGraphicFramePr>
        <p:xfrm>
          <a:off x="220394" y="788012"/>
          <a:ext cx="3681046" cy="232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C6AF57-4BA6-D1A7-EA32-97F0FF984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422787"/>
              </p:ext>
            </p:extLst>
          </p:nvPr>
        </p:nvGraphicFramePr>
        <p:xfrm>
          <a:off x="4000675" y="788012"/>
          <a:ext cx="3493478" cy="232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497AA3-A019-7BB2-E9EE-A4034D84F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854457"/>
              </p:ext>
            </p:extLst>
          </p:nvPr>
        </p:nvGraphicFramePr>
        <p:xfrm>
          <a:off x="7620000" y="788012"/>
          <a:ext cx="43735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139452A-5DED-A904-A134-1F083F01D6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237768"/>
              </p:ext>
            </p:extLst>
          </p:nvPr>
        </p:nvGraphicFramePr>
        <p:xfrm>
          <a:off x="7620000" y="3685957"/>
          <a:ext cx="43735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DC6F62D-EA7A-5240-0A2A-4180190F7A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7975602"/>
              </p:ext>
            </p:extLst>
          </p:nvPr>
        </p:nvGraphicFramePr>
        <p:xfrm>
          <a:off x="290727" y="829993"/>
          <a:ext cx="11498000" cy="3954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6350">
                  <a:extLst>
                    <a:ext uri="{9D8B030D-6E8A-4147-A177-3AD203B41FA5}">
                      <a16:colId xmlns:a16="http://schemas.microsoft.com/office/drawing/2014/main" val="3282298711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2863347780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842125148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2021094014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2651195710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3881659768"/>
                    </a:ext>
                  </a:extLst>
                </a:gridCol>
                <a:gridCol w="3336350">
                  <a:extLst>
                    <a:ext uri="{9D8B030D-6E8A-4147-A177-3AD203B41FA5}">
                      <a16:colId xmlns:a16="http://schemas.microsoft.com/office/drawing/2014/main" val="3047480276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2533511700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089002651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812327507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460656666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529557060"/>
                    </a:ext>
                  </a:extLst>
                </a:gridCol>
              </a:tblGrid>
              <a:tr h="3033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granted loans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  <a:latin typeface="+mn-lt"/>
                        </a:rPr>
                        <a:t>06/2021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  <a:latin typeface="+mn-lt"/>
                        </a:rPr>
                        <a:t>09/2021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  <a:latin typeface="+mn-lt"/>
                        </a:rPr>
                        <a:t>12/2021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  <a:latin typeface="+mn-lt"/>
                        </a:rPr>
                        <a:t>03/2022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  <a:latin typeface="+mn-lt"/>
                        </a:rPr>
                        <a:t>0</a:t>
                      </a:r>
                      <a:r>
                        <a:rPr lang="mk-MK" sz="1000" b="0" u="none" strike="noStrike" dirty="0"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0" u="none" strike="noStrike" dirty="0">
                          <a:effectLst/>
                          <a:latin typeface="+mn-lt"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06/2021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09/2021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03/2022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extLst>
                  <a:ext uri="{0D108BD9-81ED-4DB2-BD59-A6C34878D82A}">
                    <a16:rowId xmlns:a16="http://schemas.microsoft.com/office/drawing/2014/main" val="2514105176"/>
                  </a:ext>
                </a:extLst>
              </a:tr>
              <a:tr h="5090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I. INTEREST RATES ON TOTAL GRANTED LOANS (Denar and foreign currency)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4.54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4.46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4.37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4.30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II. INTEREST RATES ON TOTAL RECEIVED DEPOSITS (Denar and foreign currency)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0.84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0.78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0.74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0.70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1400707"/>
                  </a:ext>
                </a:extLst>
              </a:tr>
              <a:tr h="5090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III. INTEREST RATES ON DENAR LOANS (in denar without currency clause)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4.89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4.79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4.65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4.58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IV. INTEREST RATES ON DENAR DEPOSITS (in denar without currency clause)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1.21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1.10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1.08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1.03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2787154"/>
                  </a:ext>
                </a:extLst>
              </a:tr>
              <a:tr h="3033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А1211.  Loans for house purchases</a:t>
                      </a:r>
                      <a:endParaRPr lang="mk-M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3.52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extLst>
                  <a:ext uri="{0D108BD9-81ED-4DB2-BD59-A6C34878D82A}">
                    <a16:rowId xmlns:a16="http://schemas.microsoft.com/office/drawing/2014/main" val="2627463286"/>
                  </a:ext>
                </a:extLst>
              </a:tr>
              <a:tr h="303346"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u="none" strike="noStrike" dirty="0">
                          <a:effectLst/>
                        </a:rPr>
                        <a:t>А1212.  </a:t>
                      </a:r>
                      <a:r>
                        <a:rPr lang="en-US" sz="1000" u="none" strike="noStrike" dirty="0">
                          <a:effectLst/>
                        </a:rPr>
                        <a:t>Consumer loans</a:t>
                      </a:r>
                      <a:endParaRPr lang="mk-M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5.98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А21.  Households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3120088"/>
                  </a:ext>
                </a:extLst>
              </a:tr>
              <a:tr h="3033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A122.  Nonfinancial Corporations (public and other)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3.46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А22.  Nonfinancial Corporations (public and other)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1249924"/>
                  </a:ext>
                </a:extLst>
              </a:tr>
              <a:tr h="5090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V. INTEREST RATES ON FOREIGN CURRENCY LOANS (in denar with currency clause and foreign currency)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4.11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4.08</a:t>
                      </a:r>
                      <a:endParaRPr lang="en-U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4.02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3.96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VI. INTEREST RATES ON FOREIGN CURRENCY DEPOSITS (in denar with currency clause and foreign currency)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0.49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0.47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0.45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0.44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5925629"/>
                  </a:ext>
                </a:extLst>
              </a:tr>
              <a:tr h="303346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extLst>
                  <a:ext uri="{0D108BD9-81ED-4DB2-BD59-A6C34878D82A}">
                    <a16:rowId xmlns:a16="http://schemas.microsoft.com/office/drawing/2014/main" val="743675669"/>
                  </a:ext>
                </a:extLst>
              </a:tr>
              <a:tr h="30334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C121601.  Loans for house purchases, granted in EUR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4.15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4.05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C21.  Households</a:t>
                      </a:r>
                      <a:endParaRPr lang="mk-M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647191"/>
                  </a:ext>
                </a:extLst>
              </a:tr>
              <a:tr h="30334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C121602.  Consumer loans, granted in EUR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5.35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extLst>
                  <a:ext uri="{0D108BD9-81ED-4DB2-BD59-A6C34878D82A}">
                    <a16:rowId xmlns:a16="http://schemas.microsoft.com/office/drawing/2014/main" val="445978532"/>
                  </a:ext>
                </a:extLst>
              </a:tr>
              <a:tr h="30334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C122.  Nonfinancial Corporations (public and other)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3.21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C22.  Nonfinancial Corporations (public and other)</a:t>
                      </a:r>
                      <a:endParaRPr lang="mk-M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0.98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5400376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6E05C6-8389-882D-FC09-48C20D560BD9}"/>
              </a:ext>
            </a:extLst>
          </p:cNvPr>
          <p:cNvSpPr/>
          <p:nvPr/>
        </p:nvSpPr>
        <p:spPr>
          <a:xfrm>
            <a:off x="290728" y="5088835"/>
            <a:ext cx="11605850" cy="1590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sz="1000" i="0" u="none" strike="noStrike" dirty="0">
              <a:solidFill>
                <a:schemeClr val="bg1"/>
              </a:solidFill>
              <a:effectLst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000" i="0" u="none" strike="noStrike" dirty="0">
                <a:solidFill>
                  <a:schemeClr val="bg1"/>
                </a:solidFill>
                <a:effectLst/>
              </a:rPr>
              <a:t>Weighted interest rates on granted loans </a:t>
            </a:r>
            <a:r>
              <a:rPr lang="ru-RU" sz="1000" dirty="0">
                <a:solidFill>
                  <a:schemeClr val="bg1"/>
                </a:solidFill>
              </a:rPr>
              <a:t>4,27% </a:t>
            </a:r>
            <a:r>
              <a:rPr lang="en-GB" sz="1000" dirty="0">
                <a:solidFill>
                  <a:schemeClr val="bg1"/>
                </a:solidFill>
              </a:rPr>
              <a:t>reduced</a:t>
            </a:r>
            <a:r>
              <a:rPr lang="en-US" sz="1000" dirty="0">
                <a:solidFill>
                  <a:schemeClr val="bg1"/>
                </a:solidFill>
              </a:rPr>
              <a:t> by </a:t>
            </a:r>
            <a:r>
              <a:rPr lang="ru-RU" sz="1000" dirty="0">
                <a:solidFill>
                  <a:schemeClr val="bg1"/>
                </a:solidFill>
              </a:rPr>
              <a:t>(-0,27) </a:t>
            </a:r>
            <a:r>
              <a:rPr lang="en-GB" sz="1000" dirty="0">
                <a:solidFill>
                  <a:schemeClr val="bg1"/>
                </a:solidFill>
              </a:rPr>
              <a:t>pp</a:t>
            </a:r>
            <a:r>
              <a:rPr lang="ru-RU" sz="1000" dirty="0">
                <a:solidFill>
                  <a:schemeClr val="bg1"/>
                </a:solidFill>
              </a:rPr>
              <a:t>  </a:t>
            </a:r>
            <a:r>
              <a:rPr lang="en-US" sz="1000" dirty="0">
                <a:solidFill>
                  <a:schemeClr val="bg1"/>
                </a:solidFill>
              </a:rPr>
              <a:t>annual or </a:t>
            </a:r>
            <a:r>
              <a:rPr lang="ru-RU" sz="1000" dirty="0">
                <a:solidFill>
                  <a:schemeClr val="bg1"/>
                </a:solidFill>
              </a:rPr>
              <a:t>(-0,03) </a:t>
            </a:r>
            <a:r>
              <a:rPr lang="en-GB" sz="1000" dirty="0">
                <a:solidFill>
                  <a:schemeClr val="bg1"/>
                </a:solidFill>
              </a:rPr>
              <a:t>pp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quarterly</a:t>
            </a:r>
            <a:endParaRPr lang="ru-RU" sz="10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Denar</a:t>
            </a:r>
            <a:r>
              <a:rPr lang="ru-RU" sz="1000" dirty="0">
                <a:solidFill>
                  <a:schemeClr val="bg1"/>
                </a:solidFill>
              </a:rPr>
              <a:t> 4,57%</a:t>
            </a:r>
            <a:r>
              <a:rPr lang="en-GB" sz="1000" dirty="0">
                <a:solidFill>
                  <a:schemeClr val="bg1"/>
                </a:solidFill>
              </a:rPr>
              <a:t>, reduced</a:t>
            </a:r>
            <a:r>
              <a:rPr lang="en-US" sz="1000" dirty="0">
                <a:solidFill>
                  <a:schemeClr val="bg1"/>
                </a:solidFill>
              </a:rPr>
              <a:t> by </a:t>
            </a:r>
            <a:r>
              <a:rPr lang="ru-RU" sz="1000" dirty="0">
                <a:solidFill>
                  <a:schemeClr val="bg1"/>
                </a:solidFill>
              </a:rPr>
              <a:t>(-0,32) </a:t>
            </a:r>
            <a:r>
              <a:rPr lang="en-GB" sz="1000" dirty="0">
                <a:solidFill>
                  <a:schemeClr val="bg1"/>
                </a:solidFill>
              </a:rPr>
              <a:t>pp </a:t>
            </a:r>
            <a:r>
              <a:rPr lang="en-US" sz="1000" dirty="0">
                <a:solidFill>
                  <a:schemeClr val="bg1"/>
                </a:solidFill>
              </a:rPr>
              <a:t>annual</a:t>
            </a:r>
            <a:r>
              <a:rPr lang="en-GB" sz="1000" dirty="0">
                <a:solidFill>
                  <a:schemeClr val="bg1"/>
                </a:solidFill>
              </a:rPr>
              <a:t> or</a:t>
            </a:r>
            <a:r>
              <a:rPr lang="ru-RU" sz="1000" dirty="0">
                <a:solidFill>
                  <a:schemeClr val="bg1"/>
                </a:solidFill>
              </a:rPr>
              <a:t> (-0,01) </a:t>
            </a:r>
            <a:r>
              <a:rPr lang="en-GB" sz="1000" dirty="0">
                <a:solidFill>
                  <a:schemeClr val="bg1"/>
                </a:solidFill>
              </a:rPr>
              <a:t>pp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quarterly</a:t>
            </a:r>
            <a:endParaRPr lang="ru-RU" sz="10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Foreign currency </a:t>
            </a:r>
            <a:r>
              <a:rPr lang="ru-RU" sz="1000" dirty="0">
                <a:solidFill>
                  <a:schemeClr val="bg1"/>
                </a:solidFill>
              </a:rPr>
              <a:t>3,91%</a:t>
            </a:r>
            <a:r>
              <a:rPr lang="en-GB" sz="1000" dirty="0">
                <a:solidFill>
                  <a:schemeClr val="bg1"/>
                </a:solidFill>
              </a:rPr>
              <a:t>, reduced</a:t>
            </a:r>
            <a:r>
              <a:rPr lang="en-US" sz="1000" dirty="0">
                <a:solidFill>
                  <a:schemeClr val="bg1"/>
                </a:solidFill>
              </a:rPr>
              <a:t> by </a:t>
            </a:r>
            <a:r>
              <a:rPr lang="ru-RU" sz="1000" dirty="0">
                <a:solidFill>
                  <a:schemeClr val="bg1"/>
                </a:solidFill>
              </a:rPr>
              <a:t>(-0,20) </a:t>
            </a:r>
            <a:r>
              <a:rPr lang="en-GB" sz="1000" dirty="0">
                <a:solidFill>
                  <a:schemeClr val="bg1"/>
                </a:solidFill>
              </a:rPr>
              <a:t>pp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annual or </a:t>
            </a:r>
            <a:r>
              <a:rPr lang="ru-RU" sz="1000" dirty="0">
                <a:solidFill>
                  <a:schemeClr val="bg1"/>
                </a:solidFill>
              </a:rPr>
              <a:t>(-0,05) </a:t>
            </a:r>
            <a:r>
              <a:rPr lang="en-GB" sz="1000" dirty="0">
                <a:solidFill>
                  <a:schemeClr val="bg1"/>
                </a:solidFill>
              </a:rPr>
              <a:t>pp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quarterly</a:t>
            </a:r>
            <a:endParaRPr lang="ru-RU" sz="1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000" i="0" u="none" strike="noStrike" dirty="0">
                <a:solidFill>
                  <a:schemeClr val="bg1"/>
                </a:solidFill>
                <a:effectLst/>
              </a:rPr>
              <a:t>Weighted interest rates on received deposits</a:t>
            </a:r>
            <a:r>
              <a:rPr lang="ru-RU" sz="1000" dirty="0">
                <a:solidFill>
                  <a:schemeClr val="bg1"/>
                </a:solidFill>
              </a:rPr>
              <a:t> 0,67% </a:t>
            </a:r>
            <a:r>
              <a:rPr lang="en-GB" sz="1000" dirty="0">
                <a:solidFill>
                  <a:schemeClr val="bg1"/>
                </a:solidFill>
              </a:rPr>
              <a:t>reduced</a:t>
            </a:r>
            <a:r>
              <a:rPr lang="en-US" sz="1000" dirty="0">
                <a:solidFill>
                  <a:schemeClr val="bg1"/>
                </a:solidFill>
              </a:rPr>
              <a:t> by </a:t>
            </a:r>
            <a:r>
              <a:rPr lang="ru-RU" sz="1000" dirty="0">
                <a:solidFill>
                  <a:schemeClr val="bg1"/>
                </a:solidFill>
              </a:rPr>
              <a:t>(-0,17) </a:t>
            </a:r>
            <a:r>
              <a:rPr lang="en-GB" sz="1000" dirty="0">
                <a:solidFill>
                  <a:schemeClr val="bg1"/>
                </a:solidFill>
              </a:rPr>
              <a:t>pp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annual or</a:t>
            </a:r>
            <a:r>
              <a:rPr lang="ru-RU" sz="1000" dirty="0">
                <a:solidFill>
                  <a:schemeClr val="bg1"/>
                </a:solidFill>
              </a:rPr>
              <a:t> (-0,03) </a:t>
            </a:r>
            <a:r>
              <a:rPr lang="en-GB" sz="1000" dirty="0">
                <a:solidFill>
                  <a:schemeClr val="bg1"/>
                </a:solidFill>
              </a:rPr>
              <a:t>pp quarterly</a:t>
            </a:r>
            <a:r>
              <a:rPr lang="ru-RU" sz="1000" dirty="0">
                <a:solidFill>
                  <a:schemeClr val="bg1"/>
                </a:solidFill>
              </a:rPr>
              <a:t>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Denar </a:t>
            </a:r>
            <a:r>
              <a:rPr lang="ru-RU" sz="1000" dirty="0">
                <a:solidFill>
                  <a:schemeClr val="bg1"/>
                </a:solidFill>
              </a:rPr>
              <a:t>1,03%</a:t>
            </a:r>
            <a:r>
              <a:rPr lang="en-GB" sz="1000" dirty="0">
                <a:solidFill>
                  <a:schemeClr val="bg1"/>
                </a:solidFill>
              </a:rPr>
              <a:t>, reduced</a:t>
            </a:r>
            <a:r>
              <a:rPr lang="en-US" sz="1000" dirty="0">
                <a:solidFill>
                  <a:schemeClr val="bg1"/>
                </a:solidFill>
              </a:rPr>
              <a:t> by </a:t>
            </a:r>
            <a:r>
              <a:rPr lang="ru-RU" sz="1000" dirty="0">
                <a:solidFill>
                  <a:schemeClr val="bg1"/>
                </a:solidFill>
              </a:rPr>
              <a:t>(-0,18) </a:t>
            </a:r>
            <a:r>
              <a:rPr lang="en-GB" sz="1000" dirty="0">
                <a:solidFill>
                  <a:schemeClr val="bg1"/>
                </a:solidFill>
              </a:rPr>
              <a:t>pp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annual or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at the level of the previous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quarter</a:t>
            </a:r>
            <a:endParaRPr lang="ru-RU" sz="10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Foreign currency</a:t>
            </a:r>
            <a:r>
              <a:rPr lang="ru-RU" sz="1000" dirty="0">
                <a:solidFill>
                  <a:schemeClr val="bg1"/>
                </a:solidFill>
              </a:rPr>
              <a:t> 0,4</a:t>
            </a:r>
            <a:r>
              <a:rPr lang="en-GB" sz="1000" dirty="0">
                <a:solidFill>
                  <a:schemeClr val="bg1"/>
                </a:solidFill>
              </a:rPr>
              <a:t>0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GB" sz="1000" dirty="0">
                <a:solidFill>
                  <a:schemeClr val="bg1"/>
                </a:solidFill>
              </a:rPr>
              <a:t>, reduced</a:t>
            </a:r>
            <a:r>
              <a:rPr lang="en-US" sz="1000" dirty="0">
                <a:solidFill>
                  <a:schemeClr val="bg1"/>
                </a:solidFill>
              </a:rPr>
              <a:t> by </a:t>
            </a:r>
            <a:r>
              <a:rPr lang="ru-RU" sz="1000" dirty="0">
                <a:solidFill>
                  <a:schemeClr val="bg1"/>
                </a:solidFill>
              </a:rPr>
              <a:t>(-0,0</a:t>
            </a:r>
            <a:r>
              <a:rPr lang="en-GB" sz="1000" dirty="0">
                <a:solidFill>
                  <a:schemeClr val="bg1"/>
                </a:solidFill>
              </a:rPr>
              <a:t>9</a:t>
            </a:r>
            <a:r>
              <a:rPr lang="ru-RU" sz="1000" dirty="0">
                <a:solidFill>
                  <a:schemeClr val="bg1"/>
                </a:solidFill>
              </a:rPr>
              <a:t>) </a:t>
            </a:r>
            <a:r>
              <a:rPr lang="en-GB" sz="1000" dirty="0">
                <a:solidFill>
                  <a:schemeClr val="bg1"/>
                </a:solidFill>
              </a:rPr>
              <a:t>pp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annual or </a:t>
            </a:r>
            <a:r>
              <a:rPr lang="ru-RU" sz="1000" dirty="0">
                <a:solidFill>
                  <a:schemeClr val="bg1"/>
                </a:solidFill>
              </a:rPr>
              <a:t>(-0,0</a:t>
            </a:r>
            <a:r>
              <a:rPr lang="en-GB" sz="1000" dirty="0">
                <a:solidFill>
                  <a:schemeClr val="bg1"/>
                </a:solidFill>
              </a:rPr>
              <a:t>4</a:t>
            </a:r>
            <a:r>
              <a:rPr lang="ru-RU" sz="1000" dirty="0">
                <a:solidFill>
                  <a:schemeClr val="bg1"/>
                </a:solidFill>
              </a:rPr>
              <a:t>) </a:t>
            </a:r>
            <a:r>
              <a:rPr lang="en-GB" sz="1000" dirty="0">
                <a:solidFill>
                  <a:schemeClr val="bg1"/>
                </a:solidFill>
              </a:rPr>
              <a:t>pp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quarterly</a:t>
            </a:r>
            <a:r>
              <a:rPr lang="ru-RU" sz="1000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bg1"/>
              </a:solidFill>
            </a:endParaRPr>
          </a:p>
          <a:p>
            <a:pPr lvl="1"/>
            <a:r>
              <a:rPr lang="en-US" sz="800" dirty="0">
                <a:solidFill>
                  <a:srgbClr val="002060"/>
                </a:solidFill>
              </a:rPr>
              <a:t>Source: </a:t>
            </a:r>
            <a:r>
              <a:rPr lang="en-GB" sz="800" dirty="0">
                <a:solidFill>
                  <a:srgbClr val="002060"/>
                </a:solidFill>
              </a:rPr>
              <a:t>National Bank of the Republic of North Macedonia</a:t>
            </a:r>
            <a:r>
              <a:rPr lang="mk-MK" sz="800" dirty="0">
                <a:solidFill>
                  <a:srgbClr val="002060"/>
                </a:solidFill>
              </a:rPr>
              <a:t>, </a:t>
            </a:r>
            <a:r>
              <a:rPr lang="en-GB" sz="800" dirty="0">
                <a:solidFill>
                  <a:srgbClr val="002060"/>
                </a:solidFill>
              </a:rPr>
              <a:t>Monetary Statistics Department</a:t>
            </a:r>
            <a:r>
              <a:rPr lang="mk-MK" sz="800" dirty="0">
                <a:solidFill>
                  <a:srgbClr val="002060"/>
                </a:solidFill>
              </a:rPr>
              <a:t> </a:t>
            </a:r>
            <a:r>
              <a:rPr lang="en-GB" sz="800" i="0" u="none" strike="noStrike" dirty="0">
                <a:solidFill>
                  <a:srgbClr val="002060"/>
                </a:solidFill>
                <a:effectLst/>
              </a:rPr>
              <a:t>Weighted interest rates on granted loans and received deposits, outstanding amounts, by months</a:t>
            </a:r>
            <a:r>
              <a:rPr lang="ru-RU" sz="800" dirty="0">
                <a:solidFill>
                  <a:srgbClr val="002060"/>
                </a:solidFill>
              </a:rPr>
              <a:t>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F7E6C536-9361-6A12-48A9-1A81796F9353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A352DC-6119-FF46-7A5D-94D7B47E3B53}"/>
              </a:ext>
            </a:extLst>
          </p:cNvPr>
          <p:cNvSpPr txBox="1"/>
          <p:nvPr/>
        </p:nvSpPr>
        <p:spPr>
          <a:xfrm>
            <a:off x="290728" y="330592"/>
            <a:ext cx="9880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sector: Interest </a:t>
            </a:r>
            <a:r>
              <a:rPr lang="en-GB" sz="1600" i="0" u="none" strike="noStrike" dirty="0">
                <a:solidFill>
                  <a:srgbClr val="FF0000"/>
                </a:solidFill>
                <a:effectLst/>
              </a:rPr>
              <a:t>rates on granted loans and received deposits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A5E06AA9-8E9A-7BF4-6113-58A8DE3228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0049" y="699923"/>
            <a:ext cx="11746530" cy="4176877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F6C59-73E8-2EE2-A0E4-82EAD5FB0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824B3A70-1DA6-8971-FACC-17067836FF63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5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3">
            <a:extLst>
              <a:ext uri="{FF2B5EF4-FFF2-40B4-BE49-F238E27FC236}">
                <a16:creationId xmlns:a16="http://schemas.microsoft.com/office/drawing/2014/main" id="{EC695940-E543-4079-AF86-2391E7C53E67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92258" y="323557"/>
            <a:ext cx="11999742" cy="582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k-MK" sz="1600" b="1" dirty="0">
                <a:solidFill>
                  <a:srgbClr val="FF0000"/>
                </a:solidFill>
                <a:cs typeface="Aldhabi" panose="020B0604020202020204" pitchFamily="2" charset="-78"/>
              </a:rPr>
              <a:t>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Arial" pitchFamily="34" charset="0"/>
              </a:rPr>
              <a:t>Macroeconomic Environment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algn="l"/>
            <a:endParaRPr lang="en-US" sz="18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20242" y="906287"/>
            <a:ext cx="7309161" cy="4682541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5831059" y="5711939"/>
            <a:ext cx="6098344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</a:rPr>
              <a:t>The credit rating of the state:</a:t>
            </a:r>
            <a:r>
              <a:rPr lang="mk-MK" sz="1400" dirty="0">
                <a:solidFill>
                  <a:srgbClr val="002060"/>
                </a:solidFill>
              </a:rPr>
              <a:t>  </a:t>
            </a:r>
          </a:p>
          <a:p>
            <a:pPr algn="r"/>
            <a:endParaRPr lang="en-GB" sz="1400" dirty="0">
              <a:solidFill>
                <a:srgbClr val="002060"/>
              </a:solidFill>
            </a:endParaRPr>
          </a:p>
          <a:p>
            <a:pPr algn="r"/>
            <a:r>
              <a:rPr lang="en-GB" sz="1400" dirty="0">
                <a:solidFill>
                  <a:srgbClr val="002060"/>
                </a:solidFill>
              </a:rPr>
              <a:t>Rating </a:t>
            </a:r>
            <a:r>
              <a:rPr lang="en-GB" sz="140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 ‘BB+’ with a negative outlook</a:t>
            </a:r>
            <a:endParaRPr lang="en-GB" sz="140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en-GB" sz="1400" b="1" dirty="0">
                <a:solidFill>
                  <a:srgbClr val="002060"/>
                </a:solidFill>
              </a:rPr>
              <a:t>Fitch Rating’s </a:t>
            </a:r>
          </a:p>
          <a:p>
            <a:pPr algn="r"/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Source </a:t>
            </a:r>
            <a:r>
              <a:rPr lang="mk-MK" sz="1100" b="1" dirty="0">
                <a:solidFill>
                  <a:srgbClr val="002060"/>
                </a:solidFill>
              </a:rPr>
              <a:t>: </a:t>
            </a:r>
            <a:r>
              <a:rPr lang="en-GB" sz="1100" b="1" dirty="0">
                <a:solidFill>
                  <a:srgbClr val="002060"/>
                </a:solidFill>
              </a:rPr>
              <a:t>www.fitchratings.com (Rating Report Republic of North Macedonia │ 19 May 2022) </a:t>
            </a:r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20DA57-D5D6-4452-98F0-87AFCD3EECA8}"/>
              </a:ext>
            </a:extLst>
          </p:cNvPr>
          <p:cNvSpPr txBox="1"/>
          <p:nvPr/>
        </p:nvSpPr>
        <p:spPr>
          <a:xfrm>
            <a:off x="5250425" y="6496770"/>
            <a:ext cx="49439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847289"/>
            <a:ext cx="4257683" cy="6047470"/>
          </a:xfrm>
          <a:prstGeom prst="roundRect">
            <a:avLst>
              <a:gd name="adj" fmla="val 35416"/>
            </a:avLst>
          </a:prstGeom>
          <a:ln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Industrial</a:t>
            </a:r>
            <a:r>
              <a:rPr lang="en-US" sz="1100" b="1" u="none" strike="noStrike" baseline="0" dirty="0">
                <a:solidFill>
                  <a:srgbClr val="002060"/>
                </a:solidFill>
                <a:effectLst/>
              </a:rPr>
              <a:t> production volume index</a:t>
            </a:r>
            <a:endParaRPr lang="en-US" sz="1100" b="1" i="0" u="none" strike="noStrike" dirty="0">
              <a:solidFill>
                <a:srgbClr val="002060"/>
              </a:solidFill>
              <a:effectLst/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mk-MK" sz="1100" dirty="0">
                <a:solidFill>
                  <a:srgbClr val="002060"/>
                </a:solidFill>
              </a:rPr>
              <a:t>10</a:t>
            </a:r>
            <a:r>
              <a:rPr lang="en-US" sz="1100" dirty="0">
                <a:solidFill>
                  <a:srgbClr val="002060"/>
                </a:solidFill>
              </a:rPr>
              <a:t>2</a:t>
            </a:r>
            <a:r>
              <a:rPr lang="mk-MK" sz="1100" dirty="0">
                <a:solidFill>
                  <a:srgbClr val="002060"/>
                </a:solidFill>
              </a:rPr>
              <a:t>,5</a:t>
            </a:r>
            <a:r>
              <a:rPr lang="ru-RU" sz="110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annual </a:t>
            </a:r>
            <a:endParaRPr lang="ru-RU" sz="1100" b="0" i="0" dirty="0">
              <a:solidFill>
                <a:srgbClr val="002060"/>
              </a:solidFill>
              <a:effectLst/>
            </a:endParaRPr>
          </a:p>
          <a:p>
            <a:pPr lvl="0"/>
            <a:endParaRPr lang="mk-MK" sz="1100" b="1" dirty="0">
              <a:solidFill>
                <a:srgbClr val="002060"/>
              </a:solidFill>
            </a:endParaRPr>
          </a:p>
          <a:p>
            <a:pPr lvl="0"/>
            <a:r>
              <a:rPr lang="en-GB" sz="1100" b="1" dirty="0">
                <a:solidFill>
                  <a:srgbClr val="002060"/>
                </a:solidFill>
              </a:rPr>
              <a:t>Trade 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Import amounts 368.518</a:t>
            </a:r>
            <a:r>
              <a:rPr lang="en-US" sz="1100" dirty="0">
                <a:solidFill>
                  <a:srgbClr val="002060"/>
                </a:solidFill>
              </a:rPr>
              <a:t> Mio. DEN</a:t>
            </a:r>
            <a:r>
              <a:rPr lang="en-GB" sz="1100" dirty="0">
                <a:solidFill>
                  <a:srgbClr val="002060"/>
                </a:solidFill>
              </a:rPr>
              <a:t>, increased</a:t>
            </a:r>
            <a:r>
              <a:rPr lang="ru-RU" sz="1100" dirty="0">
                <a:solidFill>
                  <a:srgbClr val="002060"/>
                </a:solidFill>
              </a:rPr>
              <a:t> 2</a:t>
            </a:r>
            <a:r>
              <a:rPr lang="en-US" sz="1100" dirty="0">
                <a:solidFill>
                  <a:srgbClr val="002060"/>
                </a:solidFill>
              </a:rPr>
              <a:t>8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US" sz="1100" dirty="0">
                <a:solidFill>
                  <a:srgbClr val="002060"/>
                </a:solidFill>
              </a:rPr>
              <a:t>7</a:t>
            </a:r>
            <a:r>
              <a:rPr lang="ru-RU" sz="1100" dirty="0">
                <a:solidFill>
                  <a:srgbClr val="002060"/>
                </a:solidFill>
              </a:rPr>
              <a:t>%</a:t>
            </a:r>
            <a:r>
              <a:rPr lang="en-GB" sz="1100" dirty="0">
                <a:solidFill>
                  <a:srgbClr val="002060"/>
                </a:solidFill>
              </a:rPr>
              <a:t> annual</a:t>
            </a:r>
            <a:r>
              <a:rPr lang="en-US" sz="1100" dirty="0">
                <a:solidFill>
                  <a:srgbClr val="002060"/>
                </a:solidFill>
              </a:rPr>
              <a:t>,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Export amounts 252.736 </a:t>
            </a:r>
            <a:r>
              <a:rPr lang="en-US" sz="1100" dirty="0">
                <a:solidFill>
                  <a:srgbClr val="002060"/>
                </a:solidFill>
              </a:rPr>
              <a:t>Mio. DEN</a:t>
            </a:r>
            <a:r>
              <a:rPr lang="en-GB" sz="1100" dirty="0">
                <a:solidFill>
                  <a:srgbClr val="002060"/>
                </a:solidFill>
              </a:rPr>
              <a:t>, increased </a:t>
            </a:r>
            <a:r>
              <a:rPr lang="en-US" sz="1100" dirty="0">
                <a:solidFill>
                  <a:srgbClr val="002060"/>
                </a:solidFill>
              </a:rPr>
              <a:t>20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US" sz="1100" dirty="0">
                <a:solidFill>
                  <a:srgbClr val="002060"/>
                </a:solidFill>
              </a:rPr>
              <a:t>3</a:t>
            </a:r>
            <a:r>
              <a:rPr lang="ru-RU" sz="1100" dirty="0">
                <a:solidFill>
                  <a:srgbClr val="002060"/>
                </a:solidFill>
              </a:rPr>
              <a:t>%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annual,</a:t>
            </a:r>
          </a:p>
          <a:p>
            <a:pPr algn="just"/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GDP growth 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2.8%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endParaRPr lang="en-US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Inflation</a:t>
            </a:r>
            <a:endParaRPr lang="en-GB" sz="11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2060"/>
                </a:solidFill>
              </a:rPr>
              <a:t>10,0</a:t>
            </a:r>
            <a:r>
              <a:rPr lang="ru-RU" sz="1100" dirty="0">
                <a:solidFill>
                  <a:srgbClr val="002060"/>
                </a:solidFill>
              </a:rPr>
              <a:t>%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algn="just"/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FX Reserves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2060"/>
                </a:solidFill>
              </a:rPr>
              <a:t>3</a:t>
            </a:r>
            <a:r>
              <a:rPr lang="en-GB" sz="1100" dirty="0">
                <a:solidFill>
                  <a:srgbClr val="002060"/>
                </a:solidFill>
              </a:rPr>
              <a:t>116.11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Mio.</a:t>
            </a:r>
            <a:r>
              <a:rPr lang="en-US" sz="1100" b="0" i="0" dirty="0">
                <a:solidFill>
                  <a:srgbClr val="002060"/>
                </a:solidFill>
                <a:effectLst/>
              </a:rPr>
              <a:t>EUR </a:t>
            </a:r>
            <a:endParaRPr lang="ru-RU" sz="1100" dirty="0">
              <a:solidFill>
                <a:srgbClr val="002060"/>
              </a:solidFill>
            </a:endParaRPr>
          </a:p>
          <a:p>
            <a:pPr lvl="0"/>
            <a:endParaRPr lang="mk-MK" sz="1100" b="1" dirty="0">
              <a:solidFill>
                <a:srgbClr val="002060"/>
              </a:solidFill>
            </a:endParaRPr>
          </a:p>
          <a:p>
            <a:pPr lvl="0"/>
            <a:r>
              <a:rPr lang="en-GB" sz="1100" b="1" i="0" dirty="0">
                <a:solidFill>
                  <a:srgbClr val="002060"/>
                </a:solidFill>
              </a:rPr>
              <a:t>Reference rate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2%</a:t>
            </a:r>
          </a:p>
          <a:p>
            <a:pPr algn="just"/>
            <a:endParaRPr lang="en-GB" sz="1100" dirty="0">
              <a:solidFill>
                <a:srgbClr val="002060"/>
              </a:solidFill>
            </a:endParaRPr>
          </a:p>
          <a:p>
            <a:pPr algn="just"/>
            <a:r>
              <a:rPr lang="en-GB" sz="1100" b="1" dirty="0">
                <a:solidFill>
                  <a:srgbClr val="002060"/>
                </a:solidFill>
              </a:rPr>
              <a:t>Labour Market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Rate of </a:t>
            </a:r>
            <a:r>
              <a:rPr lang="en-US" sz="1100" dirty="0">
                <a:solidFill>
                  <a:srgbClr val="002060"/>
                </a:solidFill>
              </a:rPr>
              <a:t>unemployment </a:t>
            </a:r>
            <a:r>
              <a:rPr lang="en-GB" sz="1100" dirty="0">
                <a:solidFill>
                  <a:srgbClr val="002060"/>
                </a:solidFill>
              </a:rPr>
              <a:t>14,5 %</a:t>
            </a:r>
          </a:p>
          <a:p>
            <a:endParaRPr lang="en-US" sz="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002060"/>
                </a:solidFill>
                <a:cs typeface="Arial" panose="020B0604020202020204" pitchFamily="34" charset="0"/>
              </a:rPr>
              <a:t>Source </a:t>
            </a:r>
            <a:r>
              <a:rPr lang="ru-RU" sz="800" b="1" dirty="0">
                <a:solidFill>
                  <a:srgbClr val="002060"/>
                </a:solidFill>
              </a:rPr>
              <a:t>: </a:t>
            </a:r>
            <a:r>
              <a:rPr lang="en-GB" sz="800" b="1" dirty="0">
                <a:solidFill>
                  <a:srgbClr val="002060"/>
                </a:solidFill>
              </a:rPr>
              <a:t>NBRM </a:t>
            </a:r>
            <a:r>
              <a:rPr lang="en-GB" sz="800" b="1" i="0" u="none" strike="noStrike" dirty="0">
                <a:solidFill>
                  <a:srgbClr val="002060"/>
                </a:solidFill>
                <a:effectLst/>
              </a:rPr>
              <a:t>BASIC ECONOMIC INDICATORS FOR REPUBLIC OF NORTH MACEDONIA</a:t>
            </a:r>
            <a:r>
              <a:rPr lang="en-GB" sz="800" b="1" dirty="0">
                <a:solidFill>
                  <a:srgbClr val="002060"/>
                </a:solidFill>
              </a:rPr>
              <a:t> 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89B38D0-1A35-7CB5-AFBF-254DC9F0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80157"/>
              </p:ext>
            </p:extLst>
          </p:nvPr>
        </p:nvGraphicFramePr>
        <p:xfrm>
          <a:off x="4744278" y="1074632"/>
          <a:ext cx="7023653" cy="4344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0739">
                  <a:extLst>
                    <a:ext uri="{9D8B030D-6E8A-4147-A177-3AD203B41FA5}">
                      <a16:colId xmlns:a16="http://schemas.microsoft.com/office/drawing/2014/main" val="690439302"/>
                    </a:ext>
                  </a:extLst>
                </a:gridCol>
                <a:gridCol w="546789">
                  <a:extLst>
                    <a:ext uri="{9D8B030D-6E8A-4147-A177-3AD203B41FA5}">
                      <a16:colId xmlns:a16="http://schemas.microsoft.com/office/drawing/2014/main" val="3311390934"/>
                    </a:ext>
                  </a:extLst>
                </a:gridCol>
                <a:gridCol w="619361">
                  <a:extLst>
                    <a:ext uri="{9D8B030D-6E8A-4147-A177-3AD203B41FA5}">
                      <a16:colId xmlns:a16="http://schemas.microsoft.com/office/drawing/2014/main" val="1320823032"/>
                    </a:ext>
                  </a:extLst>
                </a:gridCol>
                <a:gridCol w="585578">
                  <a:extLst>
                    <a:ext uri="{9D8B030D-6E8A-4147-A177-3AD203B41FA5}">
                      <a16:colId xmlns:a16="http://schemas.microsoft.com/office/drawing/2014/main" val="1855233374"/>
                    </a:ext>
                  </a:extLst>
                </a:gridCol>
                <a:gridCol w="585578">
                  <a:extLst>
                    <a:ext uri="{9D8B030D-6E8A-4147-A177-3AD203B41FA5}">
                      <a16:colId xmlns:a16="http://schemas.microsoft.com/office/drawing/2014/main" val="3995280135"/>
                    </a:ext>
                  </a:extLst>
                </a:gridCol>
                <a:gridCol w="615608">
                  <a:extLst>
                    <a:ext uri="{9D8B030D-6E8A-4147-A177-3AD203B41FA5}">
                      <a16:colId xmlns:a16="http://schemas.microsoft.com/office/drawing/2014/main" val="2475944195"/>
                    </a:ext>
                  </a:extLst>
                </a:gridCol>
              </a:tblGrid>
              <a:tr h="3011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economic indicators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2019</a:t>
                      </a:r>
                      <a:endParaRPr lang="en-US" sz="10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2020</a:t>
                      </a:r>
                      <a:endParaRPr lang="en-US" sz="10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2021</a:t>
                      </a:r>
                      <a:endParaRPr lang="en-US" sz="10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Q1 2022</a:t>
                      </a:r>
                      <a:endParaRPr lang="en-US" sz="10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</a:t>
                      </a:r>
                      <a:r>
                        <a:rPr lang="mk-MK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</a:t>
                      </a: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2022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7498083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9872847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ndustrial</a:t>
                      </a:r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production volume index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3.70%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-9,5 %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1,4 %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2.5%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2732769"/>
                  </a:ext>
                </a:extLst>
              </a:tr>
              <a:tr h="313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External Trade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 </a:t>
                      </a:r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import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10.0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26.8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29.4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28.7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7062341"/>
                  </a:ext>
                </a:extLst>
              </a:tr>
              <a:tr h="3185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External Trade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 </a:t>
                      </a:r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export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9.5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9.9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19.7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16.8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20.3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4841179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Real GDP growth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3,90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453856"/>
                  </a:ext>
                </a:extLst>
              </a:tr>
              <a:tr h="33039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Central Government Budget surplus/deficit (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 </a:t>
                      </a:r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GDP)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5382047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Inflation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CPI%)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7,7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10,0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660146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Current Account Bal.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EUR'm)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-368,3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-366,0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-415,7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-392,4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-235.19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884650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Gross External Debt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EUR'm)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8,154.4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8,536.1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9,547.3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9976.83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756980"/>
                  </a:ext>
                </a:extLst>
              </a:tr>
              <a:tr h="318561">
                <a:tc>
                  <a:txBody>
                    <a:bodyPr/>
                    <a:lstStyle/>
                    <a:p>
                      <a:pPr algn="just"/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  <a:p>
                      <a:pPr algn="jus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FX Reserves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EUR'm)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3,262.60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3359,87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3643,28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3272,54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3116.11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4263315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Foreign direct invest.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EUR'm)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138,8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64916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Unemployment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17,30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16,40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9024275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MKD/EUR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585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379444"/>
            <a:ext cx="11999742" cy="265469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Assets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1851" y="4237574"/>
            <a:ext cx="7982675" cy="2569893"/>
          </a:xfrm>
          <a:prstGeom prst="roundRect">
            <a:avLst>
              <a:gd name="adj" fmla="val 20745"/>
            </a:avLst>
          </a:prstGeom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The Banking sector consists </a:t>
            </a: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rgbClr val="002060"/>
                </a:solidFill>
              </a:rPr>
              <a:t>13 active banks, 5 large (</a:t>
            </a:r>
            <a:r>
              <a:rPr lang="en-GB" sz="1000" dirty="0">
                <a:solidFill>
                  <a:srgbClr val="002060"/>
                </a:solidFill>
              </a:rPr>
              <a:t>amounts 523.393</a:t>
            </a:r>
            <a:r>
              <a:rPr lang="en-US" sz="1000" dirty="0">
                <a:solidFill>
                  <a:srgbClr val="002060"/>
                </a:solidFill>
              </a:rPr>
              <a:t> Mio. Den.) 81% in total assets, 5 medium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en-US" sz="1000" dirty="0">
                <a:solidFill>
                  <a:srgbClr val="002060"/>
                </a:solidFill>
              </a:rPr>
              <a:t>101.209 Mio. Den.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ct val="35000"/>
              </a:spcBef>
              <a:buNone/>
              <a:defRPr/>
            </a:pPr>
            <a:r>
              <a:rPr lang="en-US" sz="1000" dirty="0">
                <a:solidFill>
                  <a:srgbClr val="002060"/>
                </a:solidFill>
              </a:rPr>
              <a:t>16% in total assets, 3 small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en-US" sz="1000" dirty="0">
                <a:solidFill>
                  <a:srgbClr val="002060"/>
                </a:solidFill>
              </a:rPr>
              <a:t>19.304 Mio. DEN) 3% in total assets and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saving houses. </a:t>
            </a:r>
          </a:p>
          <a:p>
            <a:pPr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Participation of foreign capital </a:t>
            </a:r>
            <a:r>
              <a:rPr lang="mk-MK" sz="1000" dirty="0">
                <a:solidFill>
                  <a:srgbClr val="002060"/>
                </a:solidFill>
              </a:rPr>
              <a:t>76,29%</a:t>
            </a:r>
          </a:p>
          <a:p>
            <a:pPr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2060"/>
                </a:solidFill>
              </a:rPr>
              <a:t>Total assets </a:t>
            </a:r>
            <a:r>
              <a:rPr lang="en-GB" sz="1000" dirty="0">
                <a:solidFill>
                  <a:srgbClr val="002060"/>
                </a:solidFill>
              </a:rPr>
              <a:t>of the Banking system registered the amount of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 6</a:t>
            </a:r>
            <a:r>
              <a:rPr lang="mk-MK" sz="1000" dirty="0">
                <a:solidFill>
                  <a:srgbClr val="002060"/>
                </a:solidFill>
              </a:rPr>
              <a:t>43</a:t>
            </a:r>
            <a:r>
              <a:rPr lang="en-GB" sz="1000" dirty="0">
                <a:solidFill>
                  <a:srgbClr val="002060"/>
                </a:solidFill>
              </a:rPr>
              <a:t>.</a:t>
            </a:r>
            <a:r>
              <a:rPr lang="mk-MK" sz="1000" dirty="0">
                <a:solidFill>
                  <a:srgbClr val="002060"/>
                </a:solidFill>
              </a:rPr>
              <a:t>906 </a:t>
            </a:r>
            <a:r>
              <a:rPr lang="en-GB" sz="1000" dirty="0">
                <a:solidFill>
                  <a:srgbClr val="002060"/>
                </a:solidFill>
              </a:rPr>
              <a:t>Mio. Den.</a:t>
            </a:r>
            <a:r>
              <a:rPr lang="en-US" sz="1000" dirty="0">
                <a:solidFill>
                  <a:srgbClr val="002060"/>
                </a:solidFill>
              </a:rPr>
              <a:t>, increased by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6</a:t>
            </a:r>
            <a:r>
              <a:rPr lang="mk-MK" sz="1000" dirty="0">
                <a:solidFill>
                  <a:srgbClr val="002060"/>
                </a:solidFill>
              </a:rPr>
              <a:t>,</a:t>
            </a:r>
            <a:r>
              <a:rPr lang="en-GB" sz="1000" dirty="0">
                <a:solidFill>
                  <a:srgbClr val="002060"/>
                </a:solidFill>
              </a:rPr>
              <a:t>71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annual and 1.25% quarterly, </a:t>
            </a:r>
            <a:r>
              <a:rPr lang="en-GB" sz="1000" dirty="0">
                <a:solidFill>
                  <a:srgbClr val="002060"/>
                </a:solidFill>
              </a:rPr>
              <a:t>which is</a:t>
            </a:r>
          </a:p>
          <a:p>
            <a:pPr marL="0" indent="0">
              <a:spcBef>
                <a:spcPct val="35000"/>
              </a:spcBef>
              <a:buNone/>
              <a:defRPr/>
            </a:pPr>
            <a:r>
              <a:rPr lang="en-GB" sz="1000" dirty="0">
                <a:solidFill>
                  <a:srgbClr val="002060"/>
                </a:solidFill>
              </a:rPr>
              <a:t>supported by the growth of the deposit 2</a:t>
            </a:r>
            <a:r>
              <a:rPr lang="mk-MK" sz="1000" dirty="0">
                <a:solidFill>
                  <a:srgbClr val="002060"/>
                </a:solidFill>
              </a:rPr>
              <a:t>,</a:t>
            </a:r>
            <a:r>
              <a:rPr lang="en-GB" sz="1000" dirty="0">
                <a:solidFill>
                  <a:srgbClr val="002060"/>
                </a:solidFill>
              </a:rPr>
              <a:t>47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 and 0.21% quarterly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and the capital position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of the banks which increased by 3</a:t>
            </a:r>
            <a:r>
              <a:rPr lang="mk-MK" sz="1000" dirty="0">
                <a:solidFill>
                  <a:srgbClr val="002060"/>
                </a:solidFill>
              </a:rPr>
              <a:t>,7</a:t>
            </a:r>
            <a:r>
              <a:rPr lang="en-GB" sz="1000" dirty="0">
                <a:solidFill>
                  <a:srgbClr val="002060"/>
                </a:solidFill>
              </a:rPr>
              <a:t>8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</a:t>
            </a:r>
            <a:r>
              <a:rPr lang="mk-MK" sz="1000" dirty="0">
                <a:solidFill>
                  <a:srgbClr val="002060"/>
                </a:solidFill>
              </a:rPr>
              <a:t>,</a:t>
            </a:r>
            <a:endParaRPr lang="en-GB" sz="1000" dirty="0">
              <a:solidFill>
                <a:srgbClr val="002060"/>
              </a:solidFill>
            </a:endParaRPr>
          </a:p>
          <a:p>
            <a:pPr marL="0" indent="0">
              <a:spcBef>
                <a:spcPct val="35000"/>
              </a:spcBef>
              <a:buNone/>
              <a:defRPr/>
            </a:pPr>
            <a:r>
              <a:rPr lang="en-GB" sz="1000" dirty="0">
                <a:solidFill>
                  <a:srgbClr val="002060"/>
                </a:solidFill>
              </a:rPr>
              <a:t>3.95% quarterly.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Total loans increased by 10.16 %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annual</a:t>
            </a:r>
            <a:r>
              <a:rPr lang="mk-MK" sz="1000" dirty="0">
                <a:solidFill>
                  <a:srgbClr val="002060"/>
                </a:solidFill>
              </a:rPr>
              <a:t>, </a:t>
            </a:r>
            <a:r>
              <a:rPr lang="en-US" sz="1000" dirty="0">
                <a:solidFill>
                  <a:srgbClr val="002060"/>
                </a:solidFill>
              </a:rPr>
              <a:t>2.70%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rgbClr val="002060"/>
                </a:solidFill>
              </a:rPr>
              <a:t>The level of financial intermediation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  <a:r>
              <a:rPr lang="en-GB" sz="1000" dirty="0">
                <a:solidFill>
                  <a:srgbClr val="002060"/>
                </a:solidFill>
              </a:rPr>
              <a:t>measured 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Т</a:t>
            </a:r>
            <a:r>
              <a:rPr lang="en-GB" sz="1000" dirty="0">
                <a:solidFill>
                  <a:srgbClr val="002060"/>
                </a:solidFill>
              </a:rPr>
              <a:t>he ratio of total assets and 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GDP is </a:t>
            </a:r>
            <a:r>
              <a:rPr lang="mk-MK" sz="1000" dirty="0">
                <a:solidFill>
                  <a:srgbClr val="002060"/>
                </a:solidFill>
              </a:rPr>
              <a:t>83,2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GB" sz="1000" dirty="0">
                <a:solidFill>
                  <a:srgbClr val="002060"/>
                </a:solidFill>
              </a:rPr>
              <a:t>which indicates the dominant position of banks in the  financial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deposits from non-financial sector/GDP is </a:t>
            </a:r>
            <a:r>
              <a:rPr lang="mk-MK" sz="1000" dirty="0">
                <a:solidFill>
                  <a:srgbClr val="002060"/>
                </a:solidFill>
              </a:rPr>
              <a:t>58</a:t>
            </a:r>
            <a:r>
              <a:rPr lang="en-GB" sz="1000" dirty="0">
                <a:solidFill>
                  <a:srgbClr val="002060"/>
                </a:solidFill>
              </a:rPr>
              <a:t>.</a:t>
            </a:r>
            <a:r>
              <a:rPr lang="mk-MK" sz="1000" dirty="0">
                <a:solidFill>
                  <a:srgbClr val="002060"/>
                </a:solidFill>
              </a:rPr>
              <a:t>9</a:t>
            </a:r>
            <a:r>
              <a:rPr lang="en-GB" sz="1000" dirty="0">
                <a:solidFill>
                  <a:srgbClr val="002060"/>
                </a:solidFill>
              </a:rPr>
              <a:t>%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gross loans to non-financial sector/GDP  is 5</a:t>
            </a:r>
            <a:r>
              <a:rPr lang="mk-MK" sz="1000" dirty="0">
                <a:solidFill>
                  <a:srgbClr val="002060"/>
                </a:solidFill>
              </a:rPr>
              <a:t>2,2</a:t>
            </a:r>
            <a:r>
              <a:rPr lang="en-GB" sz="1000" dirty="0">
                <a:solidFill>
                  <a:srgbClr val="002060"/>
                </a:solidFill>
              </a:rPr>
              <a:t>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2060"/>
                </a:solidFill>
                <a:cs typeface="Arial" panose="020B0604020202020204" pitchFamily="34" charset="0"/>
              </a:rPr>
              <a:t>Source NBRSM, Department for financial stability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Last revision to GDP figures (at current prices): 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02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09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.2022</a:t>
            </a:r>
            <a:r>
              <a:rPr lang="en-GB" sz="1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mk-MK" sz="1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8DA180D-7423-4753-A5AB-5E9091E4C416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8B868BA-0AB3-496D-A274-344A309AF98A}"/>
              </a:ext>
            </a:extLst>
          </p:cNvPr>
          <p:cNvSpPr/>
          <p:nvPr/>
        </p:nvSpPr>
        <p:spPr>
          <a:xfrm>
            <a:off x="0" y="0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11808"/>
              </p:ext>
            </p:extLst>
          </p:nvPr>
        </p:nvGraphicFramePr>
        <p:xfrm>
          <a:off x="185530" y="784724"/>
          <a:ext cx="7808996" cy="1637581"/>
        </p:xfrm>
        <a:graphic>
          <a:graphicData uri="http://schemas.openxmlformats.org/drawingml/2006/table">
            <a:tbl>
              <a:tblPr/>
              <a:tblGrid>
                <a:gridCol w="1467807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130023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1250875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1033261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83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</a:rPr>
                        <a:t>denars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06/2021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09/2021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03/2022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65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603,407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608,595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638,666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635,968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10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367,152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371,861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383,627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393,812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404,440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831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444,639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451,675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468,844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454,700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5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76,753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75,257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73,779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76,626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E55CE6C-C322-B5E3-64B5-61DB6A622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160838"/>
              </p:ext>
            </p:extLst>
          </p:nvPr>
        </p:nvGraphicFramePr>
        <p:xfrm>
          <a:off x="3928390" y="2406606"/>
          <a:ext cx="4242074" cy="191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266340"/>
              </p:ext>
            </p:extLst>
          </p:nvPr>
        </p:nvGraphicFramePr>
        <p:xfrm>
          <a:off x="8041099" y="758782"/>
          <a:ext cx="4092475" cy="325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977CCA-514D-3772-DB8D-073CC6A7E3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691049"/>
              </p:ext>
            </p:extLst>
          </p:nvPr>
        </p:nvGraphicFramePr>
        <p:xfrm>
          <a:off x="148917" y="2572938"/>
          <a:ext cx="3779473" cy="166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A8BA8F-32E7-4599-8BD0-BE1546523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34133"/>
              </p:ext>
            </p:extLst>
          </p:nvPr>
        </p:nvGraphicFramePr>
        <p:xfrm>
          <a:off x="8041098" y="4315226"/>
          <a:ext cx="4139051" cy="241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7" y="291789"/>
            <a:ext cx="11999742" cy="49936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US" sz="1600" dirty="0">
                <a:solidFill>
                  <a:srgbClr val="FF0000"/>
                </a:solidFill>
              </a:rPr>
              <a:t>Structure of assets</a:t>
            </a:r>
            <a:r>
              <a:rPr lang="mk-MK" sz="16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and </a:t>
            </a:r>
            <a:r>
              <a:rPr lang="en-GB" sz="1600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managing the </a:t>
            </a:r>
            <a:r>
              <a:rPr lang="en-US" sz="1600" dirty="0">
                <a:solidFill>
                  <a:srgbClr val="FF0000"/>
                </a:solidFill>
              </a:rPr>
              <a:t>Liquidity risk 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790351"/>
            <a:ext cx="6659223" cy="2982352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fontAlgn="t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In structure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of total </a:t>
            </a:r>
            <a:r>
              <a:rPr lang="en-US" sz="1200" dirty="0">
                <a:solidFill>
                  <a:schemeClr val="bg1"/>
                </a:solidFill>
              </a:rPr>
              <a:t>assets </a:t>
            </a:r>
            <a:r>
              <a:rPr lang="en-GB" sz="1200" dirty="0">
                <a:solidFill>
                  <a:schemeClr val="bg1"/>
                </a:solidFill>
              </a:rPr>
              <a:t>highly liquid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assets participates by</a:t>
            </a:r>
            <a:r>
              <a:rPr lang="ru-RU" sz="1200" dirty="0">
                <a:solidFill>
                  <a:schemeClr val="bg1"/>
                </a:solidFill>
              </a:rPr>
              <a:t> 29%*</a:t>
            </a:r>
            <a:r>
              <a:rPr lang="en-GB" sz="1200" dirty="0">
                <a:solidFill>
                  <a:schemeClr val="bg1"/>
                </a:solidFill>
              </a:rPr>
              <a:t>, total credit exposure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participates by </a:t>
            </a:r>
            <a:r>
              <a:rPr lang="ru-RU" sz="1200" dirty="0">
                <a:solidFill>
                  <a:schemeClr val="bg1"/>
                </a:solidFill>
              </a:rPr>
              <a:t>6</a:t>
            </a:r>
            <a:r>
              <a:rPr lang="en-GB" sz="1200" dirty="0">
                <a:solidFill>
                  <a:schemeClr val="bg1"/>
                </a:solidFill>
              </a:rPr>
              <a:t>2</a:t>
            </a:r>
            <a:r>
              <a:rPr lang="ru-RU" sz="1200" dirty="0">
                <a:solidFill>
                  <a:schemeClr val="bg1"/>
                </a:solidFill>
              </a:rPr>
              <a:t>,</a:t>
            </a:r>
            <a:r>
              <a:rPr lang="en-GB" sz="1200" dirty="0">
                <a:solidFill>
                  <a:schemeClr val="bg1"/>
                </a:solidFill>
              </a:rPr>
              <a:t>81 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 while the rest of</a:t>
            </a:r>
            <a:r>
              <a:rPr lang="ru-RU" sz="1200" dirty="0">
                <a:solidFill>
                  <a:schemeClr val="bg1"/>
                </a:solidFill>
              </a:rPr>
              <a:t> 8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% </a:t>
            </a:r>
            <a:r>
              <a:rPr lang="en-GB" sz="1200" dirty="0">
                <a:solidFill>
                  <a:schemeClr val="bg1"/>
                </a:solidFill>
              </a:rPr>
              <a:t>is other assets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  <a:p>
            <a:pPr marL="0" indent="0" fontAlgn="t"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fontAlgn="t"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Liquidity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Coverage Ratio</a:t>
            </a:r>
            <a:r>
              <a:rPr lang="en-GB" sz="1200" dirty="0">
                <a:solidFill>
                  <a:schemeClr val="bg1"/>
                </a:solidFill>
              </a:rPr>
              <a:t> is </a:t>
            </a:r>
            <a:r>
              <a:rPr lang="ru-RU" sz="1200" dirty="0">
                <a:solidFill>
                  <a:schemeClr val="bg1"/>
                </a:solidFill>
              </a:rPr>
              <a:t>2</a:t>
            </a:r>
            <a:r>
              <a:rPr lang="mk-MK" sz="1200" dirty="0">
                <a:solidFill>
                  <a:schemeClr val="bg1"/>
                </a:solidFill>
              </a:rPr>
              <a:t>47</a:t>
            </a:r>
            <a:r>
              <a:rPr lang="ru-RU" sz="1200" dirty="0">
                <a:solidFill>
                  <a:schemeClr val="bg1"/>
                </a:solidFill>
              </a:rPr>
              <a:t>,4%, </a:t>
            </a:r>
            <a:r>
              <a:rPr lang="en-GB" sz="1200" dirty="0">
                <a:solidFill>
                  <a:schemeClr val="bg1"/>
                </a:solidFill>
              </a:rPr>
              <a:t>which is three times higher than the regulatory minimum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</a:rPr>
              <a:t>(100%) </a:t>
            </a:r>
            <a:r>
              <a:rPr lang="en-GB" sz="1200" dirty="0">
                <a:solidFill>
                  <a:schemeClr val="bg1"/>
                </a:solidFill>
              </a:rPr>
              <a:t>and it confirm the satisfactory volume of liquidity at its disposal the Macedonian banking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System</a:t>
            </a:r>
            <a:r>
              <a:rPr lang="mk-MK" sz="1200" dirty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fontAlgn="t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Stable share of liquid assets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in total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assets of banking system and </a:t>
            </a:r>
            <a:r>
              <a:rPr lang="en-GB" sz="1200" dirty="0">
                <a:solidFill>
                  <a:schemeClr val="bg1"/>
                </a:solidFill>
              </a:rPr>
              <a:t>coverage of short-term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liabilities </a:t>
            </a:r>
            <a:r>
              <a:rPr lang="en-US" sz="1200" dirty="0">
                <a:solidFill>
                  <a:schemeClr val="bg1"/>
                </a:solidFill>
              </a:rPr>
              <a:t>with liquid assets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remained stable of </a:t>
            </a:r>
            <a:r>
              <a:rPr lang="ru-RU" sz="1200" dirty="0">
                <a:solidFill>
                  <a:schemeClr val="bg1"/>
                </a:solidFill>
              </a:rPr>
              <a:t>45,7%</a:t>
            </a:r>
            <a:r>
              <a:rPr lang="en-GB" sz="1200" dirty="0">
                <a:solidFill>
                  <a:schemeClr val="bg1"/>
                </a:solidFill>
              </a:rPr>
              <a:t> refers to appropriate liquidity risk management</a:t>
            </a:r>
            <a:endParaRPr lang="mk-MK" sz="1200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by the banks.</a:t>
            </a:r>
            <a:endParaRPr lang="ru-RU" sz="1200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  <a:latin typeface="+mj-lt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rgbClr val="002060"/>
              </a:solidFill>
              <a:latin typeface="+mj-lt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800" dirty="0">
                <a:solidFill>
                  <a:srgbClr val="002060"/>
                </a:solidFill>
                <a:latin typeface="+mj-lt"/>
              </a:rPr>
              <a:t>Liquid assets</a:t>
            </a:r>
            <a:r>
              <a:rPr lang="en-US" sz="800" dirty="0">
                <a:solidFill>
                  <a:srgbClr val="002060"/>
                </a:solidFill>
                <a:latin typeface="+mj-lt"/>
              </a:rPr>
              <a:t>: cash</a:t>
            </a:r>
            <a:r>
              <a:rPr lang="ru-RU" sz="800" dirty="0">
                <a:solidFill>
                  <a:srgbClr val="002060"/>
                </a:solidFill>
                <a:latin typeface="+mj-lt"/>
              </a:rPr>
              <a:t>,</a:t>
            </a:r>
            <a:r>
              <a:rPr lang="en-US" sz="800" dirty="0">
                <a:solidFill>
                  <a:srgbClr val="002060"/>
                </a:solidFill>
                <a:latin typeface="+mj-lt"/>
              </a:rPr>
              <a:t>treasury bills, government bonds</a:t>
            </a:r>
            <a:endParaRPr lang="en-US" sz="800" b="0" i="0" u="none" strike="noStrike" dirty="0">
              <a:solidFill>
                <a:srgbClr val="002060"/>
              </a:solidFill>
              <a:effectLst/>
              <a:latin typeface="+mj-lt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800" dirty="0">
                <a:solidFill>
                  <a:srgbClr val="002060"/>
                </a:solidFill>
                <a:latin typeface="+mj-lt"/>
              </a:rPr>
              <a:t>N</a:t>
            </a:r>
            <a:r>
              <a:rPr lang="en-US" sz="800" b="0" i="0" u="none" strike="noStrike" kern="1200" dirty="0">
                <a:solidFill>
                  <a:srgbClr val="002060"/>
                </a:solidFill>
                <a:effectLst/>
                <a:latin typeface="+mj-lt"/>
              </a:rPr>
              <a:t>on-financial sub.</a:t>
            </a:r>
            <a:r>
              <a:rPr lang="en-GB" sz="800" b="0" i="0" u="none" strike="noStrike" kern="1200" dirty="0">
                <a:solidFill>
                  <a:srgbClr val="002060"/>
                </a:solidFill>
                <a:effectLst/>
                <a:latin typeface="+mj-lt"/>
              </a:rPr>
              <a:t>:</a:t>
            </a:r>
            <a:r>
              <a:rPr lang="ru-RU" sz="800" b="0" i="0" u="none" strike="noStrike" kern="120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800" b="0" i="0" u="none" strike="noStrike" kern="1200" dirty="0">
                <a:solidFill>
                  <a:srgbClr val="002060"/>
                </a:solidFill>
                <a:effectLst/>
                <a:latin typeface="+mj-lt"/>
              </a:rPr>
              <a:t>state, non-financial companies, households, nonprofit ins. and nonresidents</a:t>
            </a:r>
            <a:endParaRPr lang="ru-RU" sz="800" b="0" i="0" u="none" strike="noStrike" kern="1200" dirty="0">
              <a:solidFill>
                <a:srgbClr val="002060"/>
              </a:solidFill>
              <a:effectLst/>
              <a:latin typeface="+mj-lt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0" i="0" u="none" strike="noStrike" kern="1200" dirty="0">
                <a:solidFill>
                  <a:srgbClr val="002060"/>
                </a:solidFill>
                <a:effectLst/>
              </a:rPr>
              <a:t>Source</a:t>
            </a:r>
            <a:r>
              <a:rPr lang="en-US" sz="800" b="0" i="0" u="none" strike="noStrike" kern="1200" dirty="0">
                <a:solidFill>
                  <a:srgbClr val="002060"/>
                </a:solidFill>
                <a:effectLst/>
              </a:rPr>
              <a:t>:</a:t>
            </a:r>
            <a:r>
              <a:rPr lang="en-GB" sz="800" dirty="0">
                <a:solidFill>
                  <a:srgbClr val="002060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rgbClr val="002060"/>
                </a:solidFill>
              </a:rPr>
              <a:t>, </a:t>
            </a:r>
            <a:r>
              <a:rPr lang="en-GB" sz="800" b="0" i="0" dirty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Indicators on the</a:t>
            </a:r>
            <a:r>
              <a:rPr lang="mk-MK" sz="800" b="0" i="0" dirty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GB" sz="800" b="0" i="0" dirty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banking system </a:t>
            </a:r>
            <a:endParaRPr lang="ru-RU" sz="800" b="0" i="0" u="none" strike="noStrike" kern="1200" dirty="0">
              <a:solidFill>
                <a:srgbClr val="002060"/>
              </a:solidFill>
              <a:effectLst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8DA180D-7423-4753-A5AB-5E9091E4C416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8B868BA-0AB3-496D-A274-344A309AF98A}"/>
              </a:ext>
            </a:extLst>
          </p:cNvPr>
          <p:cNvSpPr/>
          <p:nvPr/>
        </p:nvSpPr>
        <p:spPr>
          <a:xfrm>
            <a:off x="0" y="0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423FFB0-A0BA-411F-A76B-06B07A0D548C}"/>
              </a:ext>
            </a:extLst>
          </p:cNvPr>
          <p:cNvGraphicFramePr>
            <a:graphicFrameLocks/>
          </p:cNvGraphicFramePr>
          <p:nvPr/>
        </p:nvGraphicFramePr>
        <p:xfrm>
          <a:off x="1459876" y="1082944"/>
          <a:ext cx="4023186" cy="257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35949"/>
              </p:ext>
            </p:extLst>
          </p:nvPr>
        </p:nvGraphicFramePr>
        <p:xfrm>
          <a:off x="1621567" y="972259"/>
          <a:ext cx="3699803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61FA8A8-1E36-4B8D-23F4-DCF80D8BE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234310"/>
              </p:ext>
            </p:extLst>
          </p:nvPr>
        </p:nvGraphicFramePr>
        <p:xfrm>
          <a:off x="7000129" y="39099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A470E7-7C65-4D39-8E32-100ABC47A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37240"/>
              </p:ext>
            </p:extLst>
          </p:nvPr>
        </p:nvGraphicFramePr>
        <p:xfrm>
          <a:off x="7000129" y="10010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" y="288468"/>
            <a:ext cx="11999742" cy="49936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Loans</a:t>
            </a:r>
            <a:endParaRPr lang="en-US" sz="1600" b="1" dirty="0">
              <a:solidFill>
                <a:srgbClr val="FF000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211015" y="4208908"/>
            <a:ext cx="5303519" cy="2501382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100" dirty="0">
                <a:solidFill>
                  <a:schemeClr val="bg1"/>
                </a:solidFill>
              </a:rPr>
              <a:t>Total loans amounts </a:t>
            </a:r>
            <a:r>
              <a:rPr lang="en-GB" sz="1100" dirty="0">
                <a:solidFill>
                  <a:schemeClr val="bg1"/>
                </a:solidFill>
              </a:rPr>
              <a:t>404.440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Mio. DEN. prevail households </a:t>
            </a:r>
            <a:r>
              <a:rPr lang="mk-MK" sz="1100" dirty="0">
                <a:solidFill>
                  <a:schemeClr val="bg1"/>
                </a:solidFill>
              </a:rPr>
              <a:t>51%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increased </a:t>
            </a:r>
            <a:endParaRPr lang="mk-MK" sz="1100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100" dirty="0">
                <a:solidFill>
                  <a:schemeClr val="bg1"/>
                </a:solidFill>
              </a:rPr>
              <a:t>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10</a:t>
            </a:r>
            <a:r>
              <a:rPr lang="mk-MK" sz="1100" dirty="0">
                <a:solidFill>
                  <a:schemeClr val="bg1"/>
                </a:solidFill>
              </a:rPr>
              <a:t>,</a:t>
            </a:r>
            <a:r>
              <a:rPr lang="en-GB" sz="1100" dirty="0">
                <a:solidFill>
                  <a:schemeClr val="bg1"/>
                </a:solidFill>
              </a:rPr>
              <a:t>16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US" sz="1100" dirty="0">
                <a:solidFill>
                  <a:schemeClr val="bg1"/>
                </a:solidFill>
              </a:rPr>
              <a:t> annual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or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2</a:t>
            </a:r>
            <a:r>
              <a:rPr lang="mk-MK" sz="1100" dirty="0">
                <a:solidFill>
                  <a:schemeClr val="bg1"/>
                </a:solidFill>
              </a:rPr>
              <a:t>,7</a:t>
            </a:r>
            <a:r>
              <a:rPr lang="en-GB" sz="1100" dirty="0">
                <a:solidFill>
                  <a:schemeClr val="bg1"/>
                </a:solidFill>
              </a:rPr>
              <a:t>0</a:t>
            </a:r>
            <a:r>
              <a:rPr lang="mk-MK" sz="1100" dirty="0">
                <a:solidFill>
                  <a:schemeClr val="bg1"/>
                </a:solidFill>
              </a:rPr>
              <a:t>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100" dirty="0">
                <a:solidFill>
                  <a:schemeClr val="bg1"/>
                </a:solidFill>
              </a:rPr>
              <a:t>. </a:t>
            </a:r>
            <a:endParaRPr lang="ru-RU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consumer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loans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credit cards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4,</a:t>
            </a:r>
            <a:r>
              <a:rPr lang="en-GB" sz="1100" dirty="0">
                <a:solidFill>
                  <a:schemeClr val="bg1"/>
                </a:solidFill>
              </a:rPr>
              <a:t>53</a:t>
            </a:r>
            <a:r>
              <a:rPr lang="mk-MK" sz="1100" dirty="0">
                <a:solidFill>
                  <a:schemeClr val="bg1"/>
                </a:solidFill>
              </a:rPr>
              <a:t>% </a:t>
            </a:r>
            <a:r>
              <a:rPr lang="en-US" sz="1100" dirty="0">
                <a:solidFill>
                  <a:schemeClr val="bg1"/>
                </a:solidFill>
              </a:rPr>
              <a:t>annual or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2</a:t>
            </a:r>
            <a:r>
              <a:rPr lang="mk-MK" sz="1100" dirty="0">
                <a:solidFill>
                  <a:schemeClr val="bg1"/>
                </a:solidFill>
              </a:rPr>
              <a:t>,</a:t>
            </a:r>
            <a:r>
              <a:rPr lang="en-GB" sz="1100" dirty="0">
                <a:solidFill>
                  <a:schemeClr val="bg1"/>
                </a:solidFill>
              </a:rPr>
              <a:t>04</a:t>
            </a:r>
            <a:r>
              <a:rPr lang="mk-MK" sz="1100" dirty="0">
                <a:solidFill>
                  <a:schemeClr val="bg1"/>
                </a:solidFill>
              </a:rPr>
              <a:t>% </a:t>
            </a:r>
            <a:r>
              <a:rPr lang="en-US" sz="1100" dirty="0">
                <a:solidFill>
                  <a:schemeClr val="bg1"/>
                </a:solidFill>
              </a:rPr>
              <a:t>quarterly</a:t>
            </a:r>
            <a:r>
              <a:rPr lang="mk-MK" sz="1100" dirty="0">
                <a:solidFill>
                  <a:schemeClr val="bg1"/>
                </a:solidFill>
              </a:rPr>
              <a:t>.</a:t>
            </a:r>
            <a:endParaRPr lang="en-US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housing loans,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increased by </a:t>
            </a:r>
            <a:r>
              <a:rPr lang="en-GB" sz="1100" dirty="0">
                <a:solidFill>
                  <a:schemeClr val="bg1"/>
                </a:solidFill>
              </a:rPr>
              <a:t>13</a:t>
            </a:r>
            <a:r>
              <a:rPr lang="mk-MK" sz="1100" dirty="0">
                <a:solidFill>
                  <a:schemeClr val="bg1"/>
                </a:solidFill>
              </a:rPr>
              <a:t>,</a:t>
            </a:r>
            <a:r>
              <a:rPr lang="en-GB" sz="1100" dirty="0">
                <a:solidFill>
                  <a:schemeClr val="bg1"/>
                </a:solidFill>
              </a:rPr>
              <a:t>18</a:t>
            </a:r>
            <a:r>
              <a:rPr lang="mk-MK" sz="1100" dirty="0">
                <a:solidFill>
                  <a:schemeClr val="bg1"/>
                </a:solidFill>
              </a:rPr>
              <a:t>% </a:t>
            </a:r>
            <a:r>
              <a:rPr lang="en-US" sz="1100" dirty="0">
                <a:solidFill>
                  <a:schemeClr val="bg1"/>
                </a:solidFill>
              </a:rPr>
              <a:t>annual or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3.26</a:t>
            </a:r>
            <a:r>
              <a:rPr lang="mk-MK" sz="1100" dirty="0">
                <a:solidFill>
                  <a:schemeClr val="bg1"/>
                </a:solidFill>
              </a:rPr>
              <a:t>%  </a:t>
            </a:r>
            <a:r>
              <a:rPr lang="en-US" sz="1100" dirty="0">
                <a:solidFill>
                  <a:schemeClr val="bg1"/>
                </a:solidFill>
              </a:rPr>
              <a:t>quarterly</a:t>
            </a:r>
            <a:r>
              <a:rPr lang="mk-MK" sz="1100" dirty="0">
                <a:solidFill>
                  <a:schemeClr val="bg1"/>
                </a:solidFill>
              </a:rPr>
              <a:t>.</a:t>
            </a:r>
            <a:endParaRPr lang="en-US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car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loans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reduced</a:t>
            </a:r>
            <a:r>
              <a:rPr lang="en-US" sz="1100" dirty="0">
                <a:solidFill>
                  <a:schemeClr val="bg1"/>
                </a:solidFill>
              </a:rPr>
              <a:t> by </a:t>
            </a:r>
            <a:r>
              <a:rPr lang="ru-RU" sz="1100" dirty="0">
                <a:solidFill>
                  <a:schemeClr val="bg1"/>
                </a:solidFill>
              </a:rPr>
              <a:t>(-</a:t>
            </a:r>
            <a:r>
              <a:rPr lang="en-GB" sz="1100" dirty="0">
                <a:solidFill>
                  <a:schemeClr val="bg1"/>
                </a:solidFill>
              </a:rPr>
              <a:t>7</a:t>
            </a:r>
            <a:r>
              <a:rPr lang="ru-RU" sz="1100" dirty="0">
                <a:solidFill>
                  <a:schemeClr val="bg1"/>
                </a:solidFill>
              </a:rPr>
              <a:t>,4</a:t>
            </a:r>
            <a:r>
              <a:rPr lang="en-GB" sz="1100" dirty="0">
                <a:solidFill>
                  <a:schemeClr val="bg1"/>
                </a:solidFill>
              </a:rPr>
              <a:t>3</a:t>
            </a:r>
            <a:r>
              <a:rPr lang="ru-RU" sz="1100" dirty="0">
                <a:solidFill>
                  <a:schemeClr val="bg1"/>
                </a:solidFill>
              </a:rPr>
              <a:t>%)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en-GB" sz="1100" dirty="0">
                <a:solidFill>
                  <a:schemeClr val="bg1"/>
                </a:solidFill>
              </a:rPr>
              <a:t>or </a:t>
            </a:r>
            <a:r>
              <a:rPr lang="ru-RU" sz="1100" dirty="0">
                <a:solidFill>
                  <a:schemeClr val="bg1"/>
                </a:solidFill>
              </a:rPr>
              <a:t>(-</a:t>
            </a:r>
            <a:r>
              <a:rPr lang="en-GB" sz="1100" dirty="0">
                <a:solidFill>
                  <a:schemeClr val="bg1"/>
                </a:solidFill>
              </a:rPr>
              <a:t>1</a:t>
            </a:r>
            <a:r>
              <a:rPr lang="ru-RU" sz="1100" dirty="0">
                <a:solidFill>
                  <a:schemeClr val="bg1"/>
                </a:solidFill>
              </a:rPr>
              <a:t>,</a:t>
            </a:r>
            <a:r>
              <a:rPr lang="en-GB" sz="1100" dirty="0">
                <a:solidFill>
                  <a:schemeClr val="bg1"/>
                </a:solidFill>
              </a:rPr>
              <a:t>47 </a:t>
            </a:r>
            <a:r>
              <a:rPr lang="ru-RU" sz="1100" dirty="0">
                <a:solidFill>
                  <a:schemeClr val="bg1"/>
                </a:solidFill>
              </a:rPr>
              <a:t>%)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ru-RU" sz="1100" dirty="0">
                <a:solidFill>
                  <a:schemeClr val="bg1"/>
                </a:solidFill>
              </a:rPr>
              <a:t>.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8DA180D-7423-4753-A5AB-5E9091E4C416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8B868BA-0AB3-496D-A274-344A309AF98A}"/>
              </a:ext>
            </a:extLst>
          </p:cNvPr>
          <p:cNvSpPr/>
          <p:nvPr/>
        </p:nvSpPr>
        <p:spPr>
          <a:xfrm>
            <a:off x="0" y="0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98502"/>
              </p:ext>
            </p:extLst>
          </p:nvPr>
        </p:nvGraphicFramePr>
        <p:xfrm>
          <a:off x="5627076" y="4208908"/>
          <a:ext cx="6468793" cy="2501382"/>
        </p:xfrm>
        <a:graphic>
          <a:graphicData uri="http://schemas.openxmlformats.org/drawingml/2006/table">
            <a:tbl>
              <a:tblPr/>
              <a:tblGrid>
                <a:gridCol w="1557030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646670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646670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646670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60866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627836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111342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886265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785444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6247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Loans - </a:t>
                      </a:r>
                      <a:r>
                        <a:rPr lang="mk-MK" sz="11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households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06/2021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09/2021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27488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Housing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63,975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65,679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67,984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70,121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72,409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48071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Consumer loans and credit cards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141,316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142,649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144,213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144,773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147,721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22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-7.43%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22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3,933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-8.28%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22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209,471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212,630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216,241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218,772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223,967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6.92%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68227"/>
              </p:ext>
            </p:extLst>
          </p:nvPr>
        </p:nvGraphicFramePr>
        <p:xfrm>
          <a:off x="3737415" y="823016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67DCDE-BB68-FAAB-353C-AA7B337C1A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748221"/>
              </p:ext>
            </p:extLst>
          </p:nvPr>
        </p:nvGraphicFramePr>
        <p:xfrm>
          <a:off x="217076" y="1003642"/>
          <a:ext cx="42109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D9D0985-7CAB-EF26-8925-A597AAE222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706543"/>
              </p:ext>
            </p:extLst>
          </p:nvPr>
        </p:nvGraphicFramePr>
        <p:xfrm>
          <a:off x="7330814" y="10188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289186" y="3746842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" y="288468"/>
            <a:ext cx="11999742" cy="49936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 Loans</a:t>
            </a:r>
            <a:r>
              <a:rPr lang="mk-MK" sz="1600" b="1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 </a:t>
            </a:r>
            <a:endParaRPr lang="en-US" sz="1600" b="1" dirty="0">
              <a:solidFill>
                <a:srgbClr val="FF000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8DA180D-7423-4753-A5AB-5E9091E4C416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8B868BA-0AB3-496D-A274-344A309AF98A}"/>
              </a:ext>
            </a:extLst>
          </p:cNvPr>
          <p:cNvSpPr/>
          <p:nvPr/>
        </p:nvSpPr>
        <p:spPr>
          <a:xfrm>
            <a:off x="0" y="0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C30EFC-8D18-BEDA-9DDD-9C48F2D4D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12403"/>
              </p:ext>
            </p:extLst>
          </p:nvPr>
        </p:nvGraphicFramePr>
        <p:xfrm>
          <a:off x="464990" y="4729246"/>
          <a:ext cx="11276438" cy="1752600"/>
        </p:xfrm>
        <a:graphic>
          <a:graphicData uri="http://schemas.openxmlformats.org/drawingml/2006/table">
            <a:tbl>
              <a:tblPr/>
              <a:tblGrid>
                <a:gridCol w="2714225">
                  <a:extLst>
                    <a:ext uri="{9D8B030D-6E8A-4147-A177-3AD203B41FA5}">
                      <a16:colId xmlns:a16="http://schemas.microsoft.com/office/drawing/2014/main" val="4047326071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3905831523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421964868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1716448367"/>
                    </a:ext>
                  </a:extLst>
                </a:gridCol>
                <a:gridCol w="977705">
                  <a:extLst>
                    <a:ext uri="{9D8B030D-6E8A-4147-A177-3AD203B41FA5}">
                      <a16:colId xmlns:a16="http://schemas.microsoft.com/office/drawing/2014/main" val="1997160856"/>
                    </a:ext>
                  </a:extLst>
                </a:gridCol>
                <a:gridCol w="1094446">
                  <a:extLst>
                    <a:ext uri="{9D8B030D-6E8A-4147-A177-3AD203B41FA5}">
                      <a16:colId xmlns:a16="http://schemas.microsoft.com/office/drawing/2014/main" val="2190356270"/>
                    </a:ext>
                  </a:extLst>
                </a:gridCol>
                <a:gridCol w="890149">
                  <a:extLst>
                    <a:ext uri="{9D8B030D-6E8A-4147-A177-3AD203B41FA5}">
                      <a16:colId xmlns:a16="http://schemas.microsoft.com/office/drawing/2014/main" val="813263480"/>
                    </a:ext>
                  </a:extLst>
                </a:gridCol>
                <a:gridCol w="1109038">
                  <a:extLst>
                    <a:ext uri="{9D8B030D-6E8A-4147-A177-3AD203B41FA5}">
                      <a16:colId xmlns:a16="http://schemas.microsoft.com/office/drawing/2014/main" val="2678697128"/>
                    </a:ext>
                  </a:extLst>
                </a:gridCol>
                <a:gridCol w="1109038">
                  <a:extLst>
                    <a:ext uri="{9D8B030D-6E8A-4147-A177-3AD203B41FA5}">
                      <a16:colId xmlns:a16="http://schemas.microsoft.com/office/drawing/2014/main" val="1698565782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rtl="0" eaLnBrk="1" fontAlgn="auto" latinLnBrk="0" hangingPunct="1">
                        <a:defRPr sz="900" b="1" i="0" u="none" strike="noStrike" kern="120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Loan concentration by economic activity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06/2021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09/2021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330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Industry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51,355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51,550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52,722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57,391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56,570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584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34,623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35,629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38,192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40,039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39,717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8183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Electricity, gas, steam and air conditioning supply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10,512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10,277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33.35%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20.22%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061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Trade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73,720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72,758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76,884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75,540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1.85%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0325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Transport and storage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15,426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15,998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14,644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4399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46,128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48,203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49,694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52,309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51,800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-0.97%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7409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231,214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232,998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243,768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251,584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254,265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9.97%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1.07%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08443"/>
                  </a:ext>
                </a:extLst>
              </a:tr>
            </a:tbl>
          </a:graphicData>
        </a:graphic>
      </p:graphicFrame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4989" y="998758"/>
            <a:ext cx="5843045" cy="3128924"/>
          </a:xfrm>
          <a:prstGeom prst="roundRect">
            <a:avLst>
              <a:gd name="adj" fmla="val 20745"/>
            </a:avLst>
          </a:prstGeom>
          <a:solidFill>
            <a:schemeClr val="accent5">
              <a:lumMod val="75000"/>
            </a:schemeClr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Loans of</a:t>
            </a:r>
            <a:r>
              <a:rPr lang="mk-MK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mk-MK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participate with</a:t>
            </a:r>
            <a:r>
              <a:rPr lang="mk-MK" sz="1200" dirty="0">
                <a:solidFill>
                  <a:schemeClr val="bg1"/>
                </a:solidFill>
                <a:latin typeface="+mj-lt"/>
              </a:rPr>
              <a:t> 48%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increased by 9,97 </a:t>
            </a:r>
            <a:r>
              <a:rPr lang="mk-MK" sz="1200" dirty="0">
                <a:solidFill>
                  <a:schemeClr val="bg1"/>
                </a:solidFill>
                <a:latin typeface="+mj-lt"/>
              </a:rPr>
              <a:t>%</a:t>
            </a:r>
            <a:r>
              <a:rPr lang="en-US" sz="1200" dirty="0">
                <a:solidFill>
                  <a:schemeClr val="bg1"/>
                </a:solidFill>
              </a:rPr>
              <a:t> 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>
                <a:solidFill>
                  <a:schemeClr val="bg1"/>
                </a:solidFill>
              </a:rPr>
              <a:t>annual,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and </a:t>
            </a:r>
            <a:r>
              <a:rPr lang="en-GB" sz="1200" dirty="0">
                <a:solidFill>
                  <a:schemeClr val="bg1"/>
                </a:solidFill>
              </a:rPr>
              <a:t>1</a:t>
            </a:r>
            <a:r>
              <a:rPr lang="mk-MK" sz="1200" dirty="0">
                <a:solidFill>
                  <a:schemeClr val="bg1"/>
                </a:solidFill>
              </a:rPr>
              <a:t>,</a:t>
            </a:r>
            <a:r>
              <a:rPr lang="en-GB" sz="1200" dirty="0">
                <a:solidFill>
                  <a:schemeClr val="bg1"/>
                </a:solidFill>
              </a:rPr>
              <a:t>07</a:t>
            </a:r>
            <a:r>
              <a:rPr lang="mk-MK" sz="1200" dirty="0">
                <a:solidFill>
                  <a:schemeClr val="bg1"/>
                </a:solidFill>
              </a:rPr>
              <a:t>%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</a:p>
          <a:p>
            <a:pPr marL="0" indent="0" fontAlgn="t">
              <a:spcBef>
                <a:spcPts val="0"/>
              </a:spcBef>
              <a:buNone/>
            </a:pPr>
            <a:endParaRPr lang="mk-MK" sz="12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Loans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structure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by economic activity of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en-GB" sz="1200" dirty="0">
                <a:solidFill>
                  <a:schemeClr val="bg1"/>
                </a:solidFill>
              </a:rPr>
              <a:t>:</a:t>
            </a:r>
            <a:endParaRPr lang="mk-MK" sz="1200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/>
                </a:solidFill>
              </a:rPr>
              <a:t>Trade 30%</a:t>
            </a:r>
            <a:r>
              <a:rPr lang="en-US" sz="1200" dirty="0">
                <a:solidFill>
                  <a:schemeClr val="bg1"/>
                </a:solidFill>
              </a:rPr>
              <a:t>, increased by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4</a:t>
            </a:r>
            <a:r>
              <a:rPr lang="ru-RU" sz="1200" dirty="0">
                <a:solidFill>
                  <a:schemeClr val="bg1"/>
                </a:solidFill>
              </a:rPr>
              <a:t>,</a:t>
            </a:r>
            <a:r>
              <a:rPr lang="en-GB" sz="1200" dirty="0">
                <a:solidFill>
                  <a:schemeClr val="bg1"/>
                </a:solidFill>
              </a:rPr>
              <a:t>37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US" sz="1200" dirty="0">
                <a:solidFill>
                  <a:schemeClr val="bg1"/>
                </a:solidFill>
              </a:rPr>
              <a:t> annual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or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1.85</a:t>
            </a:r>
            <a:r>
              <a:rPr lang="ru-RU" sz="1200" dirty="0">
                <a:solidFill>
                  <a:schemeClr val="bg1"/>
                </a:solidFill>
              </a:rPr>
              <a:t>%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</a:rPr>
              <a:t>Industry 22%, increased by</a:t>
            </a:r>
            <a:r>
              <a:rPr lang="mk-MK" sz="1200" dirty="0">
                <a:solidFill>
                  <a:schemeClr val="bg1"/>
                </a:solidFill>
              </a:rPr>
              <a:t> 1</a:t>
            </a:r>
            <a:r>
              <a:rPr lang="en-GB" sz="1200" dirty="0">
                <a:solidFill>
                  <a:schemeClr val="bg1"/>
                </a:solidFill>
              </a:rPr>
              <a:t>0</a:t>
            </a:r>
            <a:r>
              <a:rPr lang="mk-MK" sz="1200" dirty="0">
                <a:solidFill>
                  <a:schemeClr val="bg1"/>
                </a:solidFill>
              </a:rPr>
              <a:t>,1</a:t>
            </a:r>
            <a:r>
              <a:rPr lang="en-GB" sz="1200" dirty="0">
                <a:solidFill>
                  <a:schemeClr val="bg1"/>
                </a:solidFill>
              </a:rPr>
              <a:t>5</a:t>
            </a:r>
            <a:r>
              <a:rPr lang="mk-MK" sz="1200" dirty="0">
                <a:solidFill>
                  <a:schemeClr val="bg1"/>
                </a:solidFill>
              </a:rPr>
              <a:t>% </a:t>
            </a:r>
            <a:r>
              <a:rPr lang="en-US" sz="1200" dirty="0">
                <a:solidFill>
                  <a:schemeClr val="bg1"/>
                </a:solidFill>
              </a:rPr>
              <a:t> annual or reduced (-1.43%)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r>
              <a:rPr lang="mk-MK" sz="1200" dirty="0">
                <a:solidFill>
                  <a:schemeClr val="bg1"/>
                </a:solidFill>
              </a:rPr>
              <a:t>.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Construction 16%</a:t>
            </a:r>
            <a:r>
              <a:rPr lang="en-US" sz="1200" dirty="0">
                <a:solidFill>
                  <a:schemeClr val="bg1"/>
                </a:solidFill>
              </a:rPr>
              <a:t>, increased by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14,71%</a:t>
            </a:r>
            <a:r>
              <a:rPr lang="en-US" sz="1200" dirty="0">
                <a:solidFill>
                  <a:schemeClr val="bg1"/>
                </a:solidFill>
              </a:rPr>
              <a:t> annual or </a:t>
            </a:r>
            <a:r>
              <a:rPr lang="en-GB" sz="1200" dirty="0">
                <a:solidFill>
                  <a:schemeClr val="bg1"/>
                </a:solidFill>
              </a:rPr>
              <a:t>reduced (-0.81</a:t>
            </a:r>
            <a:r>
              <a:rPr lang="mk-MK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  <a:latin typeface="+mn-lt"/>
              </a:rPr>
              <a:t>quarterly.</a:t>
            </a:r>
            <a:endParaRPr lang="mk-MK" sz="12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39F229-F09B-1597-899C-6BA06D718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571992"/>
              </p:ext>
            </p:extLst>
          </p:nvPr>
        </p:nvGraphicFramePr>
        <p:xfrm>
          <a:off x="6573078" y="998758"/>
          <a:ext cx="4856922" cy="312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338511" y="659603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" y="288468"/>
            <a:ext cx="11999742" cy="499367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Loans</a:t>
            </a:r>
            <a:endParaRPr lang="en-US" sz="1600" b="1" dirty="0">
              <a:solidFill>
                <a:srgbClr val="FF000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8DA180D-7423-4753-A5AB-5E9091E4C416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8B868BA-0AB3-496D-A274-344A309AF98A}"/>
              </a:ext>
            </a:extLst>
          </p:cNvPr>
          <p:cNvSpPr/>
          <p:nvPr/>
        </p:nvSpPr>
        <p:spPr>
          <a:xfrm>
            <a:off x="0" y="0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A1BCF-71F4-33E9-A69D-7A22AD17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969624"/>
              </p:ext>
            </p:extLst>
          </p:nvPr>
        </p:nvGraphicFramePr>
        <p:xfrm>
          <a:off x="225839" y="1194753"/>
          <a:ext cx="6498517" cy="1769404"/>
        </p:xfrm>
        <a:graphic>
          <a:graphicData uri="http://schemas.openxmlformats.org/drawingml/2006/table">
            <a:tbl>
              <a:tblPr/>
              <a:tblGrid>
                <a:gridCol w="1175456">
                  <a:extLst>
                    <a:ext uri="{9D8B030D-6E8A-4147-A177-3AD203B41FA5}">
                      <a16:colId xmlns:a16="http://schemas.microsoft.com/office/drawing/2014/main" val="115898314"/>
                    </a:ext>
                  </a:extLst>
                </a:gridCol>
                <a:gridCol w="703726">
                  <a:extLst>
                    <a:ext uri="{9D8B030D-6E8A-4147-A177-3AD203B41FA5}">
                      <a16:colId xmlns:a16="http://schemas.microsoft.com/office/drawing/2014/main" val="341579007"/>
                    </a:ext>
                  </a:extLst>
                </a:gridCol>
                <a:gridCol w="703726">
                  <a:extLst>
                    <a:ext uri="{9D8B030D-6E8A-4147-A177-3AD203B41FA5}">
                      <a16:colId xmlns:a16="http://schemas.microsoft.com/office/drawing/2014/main" val="2881011943"/>
                    </a:ext>
                  </a:extLst>
                </a:gridCol>
                <a:gridCol w="684362">
                  <a:extLst>
                    <a:ext uri="{9D8B030D-6E8A-4147-A177-3AD203B41FA5}">
                      <a16:colId xmlns:a16="http://schemas.microsoft.com/office/drawing/2014/main" val="1208857014"/>
                    </a:ext>
                  </a:extLst>
                </a:gridCol>
                <a:gridCol w="630293">
                  <a:extLst>
                    <a:ext uri="{9D8B030D-6E8A-4147-A177-3AD203B41FA5}">
                      <a16:colId xmlns:a16="http://schemas.microsoft.com/office/drawing/2014/main" val="1633400111"/>
                    </a:ext>
                  </a:extLst>
                </a:gridCol>
                <a:gridCol w="610928">
                  <a:extLst>
                    <a:ext uri="{9D8B030D-6E8A-4147-A177-3AD203B41FA5}">
                      <a16:colId xmlns:a16="http://schemas.microsoft.com/office/drawing/2014/main" val="2853423250"/>
                    </a:ext>
                  </a:extLst>
                </a:gridCol>
                <a:gridCol w="494929">
                  <a:extLst>
                    <a:ext uri="{9D8B030D-6E8A-4147-A177-3AD203B41FA5}">
                      <a16:colId xmlns:a16="http://schemas.microsoft.com/office/drawing/2014/main" val="660407425"/>
                    </a:ext>
                  </a:extLst>
                </a:gridCol>
                <a:gridCol w="814570">
                  <a:extLst>
                    <a:ext uri="{9D8B030D-6E8A-4147-A177-3AD203B41FA5}">
                      <a16:colId xmlns:a16="http://schemas.microsoft.com/office/drawing/2014/main" val="600732323"/>
                    </a:ext>
                  </a:extLst>
                </a:gridCol>
                <a:gridCol w="680527">
                  <a:extLst>
                    <a:ext uri="{9D8B030D-6E8A-4147-A177-3AD203B41FA5}">
                      <a16:colId xmlns:a16="http://schemas.microsoft.com/office/drawing/2014/main" val="3984499240"/>
                    </a:ext>
                  </a:extLst>
                </a:gridCol>
              </a:tblGrid>
              <a:tr h="528030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Група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06/2021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09/2021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03/2021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78773"/>
                  </a:ext>
                </a:extLst>
              </a:tr>
              <a:tr h="533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Non-performing loans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</a:t>
                      </a:r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Total loans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- 0.3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12209"/>
                  </a:ext>
                </a:extLst>
              </a:tr>
              <a:tr h="707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Rate of non-performing loans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non-financial companies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66.3%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66.4%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66.0%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-3.4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05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427335" y="3429000"/>
            <a:ext cx="5885485" cy="261659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rgbClr val="002060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rgbClr val="002060"/>
                </a:solidFill>
                <a:effectLst/>
              </a:rPr>
              <a:t> 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3,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</a:p>
          <a:p>
            <a:pPr lvl="0">
              <a:defRPr/>
            </a:pPr>
            <a:r>
              <a:rPr lang="en-GB" sz="1200" dirty="0">
                <a:solidFill>
                  <a:srgbClr val="002060"/>
                </a:solidFill>
              </a:rPr>
              <a:t>reduced</a:t>
            </a:r>
            <a:r>
              <a:rPr lang="en-US" sz="1200" dirty="0">
                <a:solidFill>
                  <a:srgbClr val="002060"/>
                </a:solidFill>
              </a:rPr>
              <a:t> by 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(-0,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)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 and increased by 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0,1 </a:t>
            </a:r>
            <a:r>
              <a:rPr lang="en-GB" sz="1200" i="1" dirty="0">
                <a:solidFill>
                  <a:srgbClr val="002060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GB" sz="1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lvl="0">
              <a:defRPr/>
            </a:pPr>
            <a:endParaRPr kumimoji="0" lang="en-GB" sz="1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rgbClr val="002060"/>
                </a:solidFill>
              </a:rPr>
              <a:t>Coverage of non-performing loans with impairment </a:t>
            </a:r>
            <a:r>
              <a:rPr lang="ru-RU" sz="1200" dirty="0">
                <a:solidFill>
                  <a:srgbClr val="002060"/>
                </a:solidFill>
              </a:rPr>
              <a:t>(</a:t>
            </a:r>
            <a:r>
              <a:rPr lang="en-US" sz="1200" i="0" u="none" strike="noStrike" baseline="0" dirty="0">
                <a:solidFill>
                  <a:srgbClr val="002060"/>
                </a:solidFill>
              </a:rPr>
              <a:t>non-financial companies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66% </a:t>
            </a:r>
            <a:r>
              <a:rPr lang="en-GB" sz="1200" dirty="0">
                <a:solidFill>
                  <a:srgbClr val="002060"/>
                </a:solidFill>
              </a:rPr>
              <a:t>reduced</a:t>
            </a:r>
            <a:r>
              <a:rPr lang="en-US" sz="1200" dirty="0">
                <a:solidFill>
                  <a:srgbClr val="002060"/>
                </a:solidFill>
              </a:rPr>
              <a:t> by 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(-3,</a:t>
            </a:r>
            <a:r>
              <a:rPr lang="en-GB" sz="1200" i="1" dirty="0">
                <a:solidFill>
                  <a:srgbClr val="002060"/>
                </a:solidFill>
              </a:rPr>
              <a:t>4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)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rgbClr val="002060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or 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(-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0,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4)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5C36895-86A6-842D-C553-5F2DA7DD9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420399"/>
              </p:ext>
            </p:extLst>
          </p:nvPr>
        </p:nvGraphicFramePr>
        <p:xfrm>
          <a:off x="6804748" y="1053880"/>
          <a:ext cx="4572000" cy="270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027112A-C8AF-F636-F7D9-0D1E7C115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703983"/>
              </p:ext>
            </p:extLst>
          </p:nvPr>
        </p:nvGraphicFramePr>
        <p:xfrm>
          <a:off x="6808773" y="37573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5" y="310342"/>
            <a:ext cx="11750248" cy="513104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sector: Liability’s structure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406887" y="3566584"/>
            <a:ext cx="6662908" cy="2743200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</a:rPr>
              <a:t>In the structure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of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liabilities, the </a:t>
            </a:r>
            <a:r>
              <a:rPr lang="en-US" sz="1200" dirty="0">
                <a:solidFill>
                  <a:srgbClr val="002060"/>
                </a:solidFill>
              </a:rPr>
              <a:t>deposits amount </a:t>
            </a:r>
            <a:r>
              <a:rPr lang="ru-RU" sz="1200" dirty="0">
                <a:solidFill>
                  <a:srgbClr val="002060"/>
                </a:solidFill>
              </a:rPr>
              <a:t>45</a:t>
            </a:r>
            <a:r>
              <a:rPr lang="en-GB" sz="1200" dirty="0">
                <a:solidFill>
                  <a:srgbClr val="002060"/>
                </a:solidFill>
              </a:rPr>
              <a:t>5</a:t>
            </a:r>
            <a:r>
              <a:rPr lang="ru-RU" sz="1200" dirty="0">
                <a:solidFill>
                  <a:srgbClr val="002060"/>
                </a:solidFill>
              </a:rPr>
              <a:t>,</a:t>
            </a:r>
            <a:r>
              <a:rPr lang="en-GB" sz="1200" dirty="0">
                <a:solidFill>
                  <a:srgbClr val="002060"/>
                </a:solidFill>
              </a:rPr>
              <a:t>635 Mio. DEN </a:t>
            </a:r>
            <a:r>
              <a:rPr lang="en-US" sz="1200" dirty="0">
                <a:solidFill>
                  <a:srgbClr val="002060"/>
                </a:solidFill>
              </a:rPr>
              <a:t>are dominant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that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2060"/>
                </a:solidFill>
              </a:rPr>
              <a:t>participate by</a:t>
            </a:r>
            <a:r>
              <a:rPr lang="ru-RU" sz="1200" dirty="0">
                <a:solidFill>
                  <a:srgbClr val="002060"/>
                </a:solidFill>
              </a:rPr>
              <a:t> 7</a:t>
            </a:r>
            <a:r>
              <a:rPr lang="en-GB" sz="1200" dirty="0">
                <a:solidFill>
                  <a:srgbClr val="002060"/>
                </a:solidFill>
              </a:rPr>
              <a:t>1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regarding  previous year are 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increased by </a:t>
            </a:r>
            <a:r>
              <a:rPr lang="en-GB" sz="1200" dirty="0">
                <a:solidFill>
                  <a:srgbClr val="002060"/>
                </a:solidFill>
              </a:rPr>
              <a:t>2.47% or 0.21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lang="ru-RU" sz="1200" dirty="0">
                <a:solidFill>
                  <a:srgbClr val="002060"/>
                </a:solidFill>
              </a:rPr>
              <a:t>.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</a:t>
            </a:r>
            <a:r>
              <a:rPr lang="en-GB" sz="1200" dirty="0">
                <a:solidFill>
                  <a:srgbClr val="002060"/>
                </a:solidFill>
              </a:rPr>
              <a:t>79.655 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 with </a:t>
            </a:r>
            <a:r>
              <a:rPr lang="ru-RU" sz="1200" dirty="0">
                <a:solidFill>
                  <a:srgbClr val="002060"/>
                </a:solidFill>
              </a:rPr>
              <a:t>12 %</a:t>
            </a:r>
            <a:r>
              <a:rPr lang="en-GB" sz="1200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increased by  3.78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annual,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2060"/>
                </a:solidFill>
              </a:rPr>
              <a:t>or </a:t>
            </a:r>
            <a:r>
              <a:rPr lang="ru-RU" sz="1200" dirty="0">
                <a:solidFill>
                  <a:srgbClr val="002060"/>
                </a:solidFill>
              </a:rPr>
              <a:t>3,</a:t>
            </a:r>
            <a:r>
              <a:rPr lang="en-GB" sz="1200" dirty="0">
                <a:solidFill>
                  <a:srgbClr val="002060"/>
                </a:solidFill>
              </a:rPr>
              <a:t>95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US" sz="1200" dirty="0">
                <a:solidFill>
                  <a:srgbClr val="002060"/>
                </a:solidFill>
              </a:rPr>
              <a:t> quarterly.</a:t>
            </a:r>
            <a:endParaRPr lang="ru-RU" sz="12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2060"/>
                </a:solidFill>
              </a:rPr>
              <a:t>Capital adequacy ratio  is</a:t>
            </a:r>
            <a:r>
              <a:rPr lang="ru-RU" sz="1200" dirty="0">
                <a:solidFill>
                  <a:srgbClr val="002060"/>
                </a:solidFill>
              </a:rPr>
              <a:t> 17</a:t>
            </a:r>
            <a:r>
              <a:rPr lang="en-GB" sz="1200" dirty="0">
                <a:solidFill>
                  <a:srgbClr val="002060"/>
                </a:solidFill>
              </a:rPr>
              <a:t>,30 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GB" sz="1200" dirty="0">
                <a:solidFill>
                  <a:srgbClr val="002060"/>
                </a:solidFill>
              </a:rPr>
              <a:t> and regarding previous year is </a:t>
            </a:r>
            <a:r>
              <a:rPr lang="en-US" sz="1200" dirty="0">
                <a:solidFill>
                  <a:srgbClr val="002060"/>
                </a:solidFill>
              </a:rPr>
              <a:t>increased by  </a:t>
            </a:r>
            <a:r>
              <a:rPr lang="ru-RU" sz="1200" dirty="0">
                <a:solidFill>
                  <a:srgbClr val="002060"/>
                </a:solidFill>
              </a:rPr>
              <a:t>0,</a:t>
            </a:r>
            <a:r>
              <a:rPr lang="en-GB" sz="1200" dirty="0">
                <a:solidFill>
                  <a:srgbClr val="002060"/>
                </a:solidFill>
              </a:rPr>
              <a:t>30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endParaRPr lang="en-GB" sz="12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2060"/>
                </a:solidFill>
              </a:rPr>
              <a:t>and likewise indicates on the capacity and coverage of the risks from Banks activity as well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2060"/>
                </a:solidFill>
              </a:rPr>
              <a:t>as stabile level on Banking sector solvency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8DA180D-7423-4753-A5AB-5E9091E4C416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27250"/>
              </p:ext>
            </p:extLst>
          </p:nvPr>
        </p:nvGraphicFramePr>
        <p:xfrm>
          <a:off x="290351" y="900857"/>
          <a:ext cx="7010103" cy="1925709"/>
        </p:xfrm>
        <a:graphic>
          <a:graphicData uri="http://schemas.openxmlformats.org/drawingml/2006/table">
            <a:tbl>
              <a:tblPr/>
              <a:tblGrid>
                <a:gridCol w="1317644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313843904"/>
                    </a:ext>
                  </a:extLst>
                </a:gridCol>
                <a:gridCol w="312073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06/2021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09/2021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03/2022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219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444,639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451,675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468,844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454,700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76,753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75,257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73,779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76,626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82,015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81,663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96,043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104,642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108,616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32.43%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603,407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608,595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635,968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52070B-A274-271B-B424-6BB56DF1B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797366"/>
              </p:ext>
            </p:extLst>
          </p:nvPr>
        </p:nvGraphicFramePr>
        <p:xfrm>
          <a:off x="290351" y="3566583"/>
          <a:ext cx="45669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188F9F-DAA0-BEF7-9377-7FE20F7B64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557619"/>
              </p:ext>
            </p:extLst>
          </p:nvPr>
        </p:nvGraphicFramePr>
        <p:xfrm>
          <a:off x="7357403" y="499533"/>
          <a:ext cx="4572000" cy="292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262597" y="282656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10" y="315920"/>
            <a:ext cx="11999742" cy="513104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dirty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GB" sz="1600" b="1" i="0" u="none" strike="noStrike" dirty="0">
                <a:solidFill>
                  <a:srgbClr val="FF0000"/>
                </a:solidFill>
                <a:effectLst/>
                <a:latin typeface="+mn-lt"/>
              </a:rPr>
              <a:t>Deposits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78856" y="5064581"/>
            <a:ext cx="6964066" cy="1357122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Structure of </a:t>
            </a:r>
            <a:r>
              <a:rPr lang="en-GB" sz="1100" i="0" u="none" strike="noStrike" dirty="0">
                <a:solidFill>
                  <a:schemeClr val="bg1"/>
                </a:solidFill>
                <a:effectLst/>
                <a:latin typeface="+mn-lt"/>
              </a:rPr>
              <a:t>Deposits</a:t>
            </a:r>
            <a:r>
              <a:rPr lang="en-GB" sz="1100" dirty="0">
                <a:solidFill>
                  <a:schemeClr val="bg1"/>
                </a:solidFill>
              </a:rPr>
              <a:t>: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Deposits’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GB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5</a:t>
            </a:r>
            <a:r>
              <a:rPr lang="mk-MK" sz="1100" dirty="0">
                <a:solidFill>
                  <a:schemeClr val="bg1"/>
                </a:solidFill>
              </a:rPr>
              <a:t>,</a:t>
            </a:r>
            <a:r>
              <a:rPr lang="en-GB" sz="1100" dirty="0">
                <a:solidFill>
                  <a:schemeClr val="bg1"/>
                </a:solidFill>
              </a:rPr>
              <a:t>21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2.18%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r>
              <a:rPr lang="mk-MK" sz="1100" dirty="0">
                <a:solidFill>
                  <a:schemeClr val="bg1"/>
                </a:solidFill>
              </a:rPr>
              <a:t>, 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</a:t>
            </a:r>
            <a:r>
              <a:rPr lang="mk-MK" sz="1100" dirty="0">
                <a:solidFill>
                  <a:schemeClr val="bg1"/>
                </a:solidFill>
              </a:rPr>
              <a:t>2</a:t>
            </a:r>
            <a:r>
              <a:rPr lang="en-GB" sz="1100" dirty="0">
                <a:solidFill>
                  <a:schemeClr val="bg1"/>
                </a:solidFill>
              </a:rPr>
              <a:t>8</a:t>
            </a:r>
            <a:r>
              <a:rPr lang="mk-MK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reduced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(-4.29 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)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(-</a:t>
            </a:r>
            <a:r>
              <a:rPr lang="en-GB" sz="1100" dirty="0">
                <a:solidFill>
                  <a:schemeClr val="bg1"/>
                </a:solidFill>
              </a:rPr>
              <a:t>3.57</a:t>
            </a:r>
            <a:r>
              <a:rPr lang="ru-RU" sz="1100" dirty="0">
                <a:solidFill>
                  <a:schemeClr val="bg1"/>
                </a:solidFill>
              </a:rPr>
              <a:t>%)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r>
              <a:rPr lang="ru-RU" sz="1100" dirty="0">
                <a:solidFill>
                  <a:schemeClr val="bg1"/>
                </a:solidFill>
              </a:rPr>
              <a:t>.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8DA180D-7423-4753-A5AB-5E9091E4C416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5F0026F-BAD1-3501-2FD7-6A011E963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246683"/>
              </p:ext>
            </p:extLst>
          </p:nvPr>
        </p:nvGraphicFramePr>
        <p:xfrm>
          <a:off x="178855" y="829024"/>
          <a:ext cx="6977319" cy="415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4837E37-5D5F-019C-E96B-E1A8D184BA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878810"/>
              </p:ext>
            </p:extLst>
          </p:nvPr>
        </p:nvGraphicFramePr>
        <p:xfrm>
          <a:off x="7129670" y="6763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6C3465-1386-64FF-3C4C-299B771F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622061"/>
              </p:ext>
            </p:extLst>
          </p:nvPr>
        </p:nvGraphicFramePr>
        <p:xfrm>
          <a:off x="7615917" y="3798880"/>
          <a:ext cx="3106160" cy="968814"/>
        </p:xfrm>
        <a:graphic>
          <a:graphicData uri="http://schemas.openxmlformats.org/drawingml/2006/table">
            <a:tbl>
              <a:tblPr/>
              <a:tblGrid>
                <a:gridCol w="1331812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1774348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33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1934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-4.29%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-3.57%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48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1934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168212" y="5088950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mk-MK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5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.</a:t>
            </a:r>
            <a:r>
              <a:rPr lang="mk-MK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21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5828112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2.47%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9880207" y="4595846"/>
            <a:ext cx="1683738" cy="16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13548</TotalTime>
  <Words>2254</Words>
  <Application>Microsoft Office PowerPoint</Application>
  <PresentationFormat>Widescreen</PresentationFormat>
  <Paragraphs>660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Aldhabi</vt:lpstr>
      <vt:lpstr>Arial</vt:lpstr>
      <vt:lpstr>Calibri</vt:lpstr>
      <vt:lpstr>Calibri Light</vt:lpstr>
      <vt:lpstr>Segoe UI</vt:lpstr>
      <vt:lpstr>Tahoma</vt:lpstr>
      <vt:lpstr>Times New Roman</vt:lpstr>
      <vt:lpstr>Wingdings</vt:lpstr>
      <vt:lpstr>Office Theme</vt:lpstr>
      <vt:lpstr>  Macroeconomic data and the  Banking system of the Republic of North Macedonia   30.06 2022 </vt:lpstr>
      <vt:lpstr>PowerPoint Presentation</vt:lpstr>
      <vt:lpstr>Macedonian Banking sector: Assets</vt:lpstr>
      <vt:lpstr>Macedonian Banking sector: Structure of assets and managing the Liquidity risk </vt:lpstr>
      <vt:lpstr>Macedonian Banking sector: Loans</vt:lpstr>
      <vt:lpstr>Macedonian Banking sector:  Loans </vt:lpstr>
      <vt:lpstr>Macedonian Banking sector: Loans</vt:lpstr>
      <vt:lpstr>Macedonian Banking sector: Liability’s structure</vt:lpstr>
      <vt:lpstr>Macedonian Banking sector: Deposits</vt:lpstr>
      <vt:lpstr>Macedonian Banking sector: Profitability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544</cp:revision>
  <cp:lastPrinted>2022-07-07T12:48:14Z</cp:lastPrinted>
  <dcterms:created xsi:type="dcterms:W3CDTF">2022-02-26T19:35:07Z</dcterms:created>
  <dcterms:modified xsi:type="dcterms:W3CDTF">2022-09-29T11:34:03Z</dcterms:modified>
</cp:coreProperties>
</file>